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0"/>
  </p:notesMasterIdLst>
  <p:sldIdLst>
    <p:sldId id="395" r:id="rId2"/>
    <p:sldId id="438" r:id="rId3"/>
    <p:sldId id="515" r:id="rId4"/>
    <p:sldId id="534" r:id="rId5"/>
    <p:sldId id="540" r:id="rId6"/>
    <p:sldId id="535" r:id="rId7"/>
    <p:sldId id="461" r:id="rId8"/>
    <p:sldId id="553" r:id="rId9"/>
    <p:sldId id="554" r:id="rId10"/>
    <p:sldId id="557" r:id="rId11"/>
    <p:sldId id="539" r:id="rId12"/>
    <p:sldId id="548" r:id="rId13"/>
    <p:sldId id="552" r:id="rId14"/>
    <p:sldId id="463" r:id="rId15"/>
    <p:sldId id="543" r:id="rId16"/>
    <p:sldId id="545" r:id="rId17"/>
    <p:sldId id="546" r:id="rId18"/>
    <p:sldId id="526" r:id="rId19"/>
    <p:sldId id="558" r:id="rId20"/>
    <p:sldId id="542" r:id="rId21"/>
    <p:sldId id="555" r:id="rId22"/>
    <p:sldId id="556" r:id="rId23"/>
    <p:sldId id="559" r:id="rId24"/>
    <p:sldId id="560" r:id="rId25"/>
    <p:sldId id="531" r:id="rId26"/>
    <p:sldId id="529" r:id="rId27"/>
    <p:sldId id="547" r:id="rId28"/>
    <p:sldId id="532" r:id="rId29"/>
  </p:sldIdLst>
  <p:sldSz cx="9144000" cy="6858000" type="screen4x3"/>
  <p:notesSz cx="6858000" cy="9144000"/>
  <p:custDataLst>
    <p:tags r:id="rId31"/>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00"/>
    <a:srgbClr val="D6A300"/>
    <a:srgbClr val="09A70D"/>
    <a:srgbClr val="0ABE0E"/>
    <a:srgbClr val="E8F0F4"/>
    <a:srgbClr val="CBE7A9"/>
    <a:srgbClr val="E6EDB9"/>
    <a:srgbClr val="0BD710"/>
    <a:srgbClr val="0DF3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51" autoAdjust="0"/>
    <p:restoredTop sz="93800" autoAdjust="0"/>
  </p:normalViewPr>
  <p:slideViewPr>
    <p:cSldViewPr>
      <p:cViewPr varScale="1">
        <p:scale>
          <a:sx n="108" d="100"/>
          <a:sy n="108" d="100"/>
        </p:scale>
        <p:origin x="144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B3AED6-77E6-4C98-B9D4-BE0EFB80F36C}" type="datetimeFigureOut">
              <a:rPr lang="tr-TR" smtClean="0"/>
              <a:pPr/>
              <a:t>3.8.2018</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73937E-D1DA-4144-94B0-70E7D5769CF6}" type="slidenum">
              <a:rPr lang="tr-TR" smtClean="0"/>
              <a:pPr/>
              <a:t>‹#›</a:t>
            </a:fld>
            <a:endParaRPr lang="tr-TR" dirty="0"/>
          </a:p>
        </p:txBody>
      </p:sp>
    </p:spTree>
    <p:extLst>
      <p:ext uri="{BB962C8B-B14F-4D97-AF65-F5344CB8AC3E}">
        <p14:creationId xmlns:p14="http://schemas.microsoft.com/office/powerpoint/2010/main" val="1059153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1" dirty="0" smtClean="0">
                <a:latin typeface="Calibri" pitchFamily="34" charset="0"/>
                <a:cs typeface="Calibri" pitchFamily="34" charset="0"/>
              </a:rPr>
              <a:t>İzleme ve Değerlendirme Faaliyetlerinin amacı; eksiklik ve hataları bulmak değil, etkin ve kurallara uygun uygulamayı sağlamaktır.</a:t>
            </a:r>
          </a:p>
          <a:p>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2</a:t>
            </a:fld>
            <a:endParaRPr lang="tr-T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Tüm ödemeler</a:t>
            </a:r>
            <a:r>
              <a:rPr lang="tr-TR" baseline="0" dirty="0" smtClean="0"/>
              <a:t> Ajans Hesaplarından T.C. Halk Bank nezdinde açılan PROJE HESABINA aktarılır.</a:t>
            </a:r>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15</a:t>
            </a:fld>
            <a:endParaRPr lang="tr-T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16</a:t>
            </a:fld>
            <a:endParaRPr lang="tr-TR" dirty="0"/>
          </a:p>
        </p:txBody>
      </p:sp>
    </p:spTree>
    <p:extLst>
      <p:ext uri="{BB962C8B-B14F-4D97-AF65-F5344CB8AC3E}">
        <p14:creationId xmlns:p14="http://schemas.microsoft.com/office/powerpoint/2010/main" val="1305949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Tüm ödemeler Ajans Hesaplarından</a:t>
            </a:r>
            <a:r>
              <a:rPr lang="tr-TR" baseline="0" dirty="0" smtClean="0"/>
              <a:t> PROJE HESABINA EFT/HAVALE yapmak  sureti ile yapılır. </a:t>
            </a:r>
          </a:p>
          <a:p>
            <a:r>
              <a:rPr lang="tr-TR" baseline="0" dirty="0" smtClean="0"/>
              <a:t>PROJE HESABINDAN ALACAKLI (YÜKLENİCİ) HESAPLARINA da gene EFT/HAVALE yapmak sureti ile para aktarımı yapılır.</a:t>
            </a:r>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17</a:t>
            </a:fld>
            <a:endParaRPr lang="tr-T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Proje kapsamında alımı desteklenen</a:t>
            </a:r>
            <a:r>
              <a:rPr lang="tr-TR" baseline="0" dirty="0" smtClean="0"/>
              <a:t> alet, teçhizat, yazılım, malzeme ve sistemler ile yapımı gerçekleştirilen tesislerin mülkiyeti destek yararlanıcısına aittir. Üç yıl boyunca Ajans Genel Sekreteri’nin yazılı ve gerekçeli izni olmadan mülkiyet devri, rehin ve teminat olarak gösterme, projede tanımlanan iş dışında başka işte kullanma söz konusu olamaz, bölge dışına çıkarılamaz. (Aksi takdirde üç katı tutarında tazminat) </a:t>
            </a:r>
          </a:p>
          <a:p>
            <a:r>
              <a:rPr lang="tr-TR" baseline="0" dirty="0" smtClean="0"/>
              <a:t>Atıl vaziyette tutamaz (yasal faiziyle birlikte geri ödeme)</a:t>
            </a:r>
          </a:p>
          <a:p>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26</a:t>
            </a:fld>
            <a:endParaRPr lang="tr-T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Proje kapsamında alımı desteklenen</a:t>
            </a:r>
            <a:r>
              <a:rPr lang="tr-TR" baseline="0" dirty="0" smtClean="0"/>
              <a:t> alet, teçhizat, yazılım, malzeme ve sistemler ile yapımı gerçekleştirilen tesislerin mülkiyeti destek yararlanıcısına aittir. Üç yıl boyunca Ajans Genel Sekreteri’nin yazılı ve gerekçeli izni olmadan mülkiyet devri, rehin ve teminat olarak gösterme, projede tanımlanan iş dışında başka işte kullanma söz konusu olamaz, bölge dışına çıkarılamaz. (Aksi takdirde üç katı tutarında tazminat) </a:t>
            </a:r>
          </a:p>
          <a:p>
            <a:r>
              <a:rPr lang="tr-TR" baseline="0" dirty="0" smtClean="0"/>
              <a:t>Atıl vaziyette tutamaz (yasal faiziyle birlikte geri ödeme)</a:t>
            </a:r>
          </a:p>
          <a:p>
            <a:endParaRPr lang="tr-TR" dirty="0"/>
          </a:p>
        </p:txBody>
      </p:sp>
      <p:sp>
        <p:nvSpPr>
          <p:cNvPr id="4" name="3 Slayt Numarası Yer Tutucusu"/>
          <p:cNvSpPr>
            <a:spLocks noGrp="1"/>
          </p:cNvSpPr>
          <p:nvPr>
            <p:ph type="sldNum" sz="quarter" idx="10"/>
          </p:nvPr>
        </p:nvSpPr>
        <p:spPr/>
        <p:txBody>
          <a:bodyPr/>
          <a:lstStyle/>
          <a:p>
            <a:fld id="{1A73937E-D1DA-4144-94B0-70E7D5769CF6}" type="slidenum">
              <a:rPr lang="tr-TR" smtClean="0"/>
              <a:pPr/>
              <a:t>27</a:t>
            </a:fld>
            <a:endParaRPr lang="tr-TR" dirty="0"/>
          </a:p>
        </p:txBody>
      </p:sp>
    </p:spTree>
    <p:extLst>
      <p:ext uri="{BB962C8B-B14F-4D97-AF65-F5344CB8AC3E}">
        <p14:creationId xmlns:p14="http://schemas.microsoft.com/office/powerpoint/2010/main" val="1749982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C5FADF39-583C-45AC-9709-04F5B62DC3B7}" type="datetimeFigureOut">
              <a:rPr lang="tr-TR" smtClean="0"/>
              <a:pPr/>
              <a:t>3.8.2018</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A577F815-8F0A-49BB-B56F-D5DC90B35C7C}"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5FADF39-583C-45AC-9709-04F5B62DC3B7}" type="datetimeFigureOut">
              <a:rPr lang="tr-TR" smtClean="0"/>
              <a:pPr/>
              <a:t>3.8.2018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C5FADF39-583C-45AC-9709-04F5B62DC3B7}" type="datetimeFigureOut">
              <a:rPr lang="tr-TR" smtClean="0"/>
              <a:pPr/>
              <a:t>3.8.2018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A577F815-8F0A-49BB-B56F-D5DC90B35C7C}"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C5FADF39-583C-45AC-9709-04F5B62DC3B7}" type="datetimeFigureOut">
              <a:rPr lang="tr-TR" smtClean="0"/>
              <a:pPr/>
              <a:t>3.8.2018</a:t>
            </a:fld>
            <a:endParaRPr lang="tr-TR" dirty="0"/>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A577F815-8F0A-49BB-B56F-D5DC90B35C7C}" type="slidenum">
              <a:rPr lang="tr-TR" smtClean="0"/>
              <a:pPr/>
              <a:t>‹#›</a:t>
            </a:fld>
            <a:endParaRPr lang="tr-TR" dirty="0"/>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5FADF39-583C-45AC-9709-04F5B62DC3B7}" type="datetimeFigureOut">
              <a:rPr lang="tr-TR" smtClean="0"/>
              <a:pPr/>
              <a:t>3.8.2018</a:t>
            </a:fld>
            <a:endParaRPr lang="tr-TR" dirty="0"/>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577F815-8F0A-49BB-B56F-D5DC90B35C7C}"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gif"/></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tr-TR" dirty="0" smtClean="0"/>
              <a:t>«</a:t>
            </a:r>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3316" name="Picture 3" descr="kapak.jpg"/>
          <p:cNvPicPr>
            <a:picLocks noChangeAspect="1"/>
          </p:cNvPicPr>
          <p:nvPr/>
        </p:nvPicPr>
        <p:blipFill>
          <a:blip r:embed="rId2" cstate="print"/>
          <a:srcRect/>
          <a:stretch>
            <a:fillRect/>
          </a:stretch>
        </p:blipFill>
        <p:spPr bwMode="auto">
          <a:xfrm>
            <a:off x="-239713" y="0"/>
            <a:ext cx="9383713" cy="6858000"/>
          </a:xfrm>
          <a:prstGeom prst="rect">
            <a:avLst/>
          </a:prstGeom>
          <a:noFill/>
          <a:ln w="9525">
            <a:noFill/>
            <a:miter lim="800000"/>
            <a:headEnd/>
            <a:tailEnd/>
          </a:ln>
        </p:spPr>
      </p:pic>
      <p:sp>
        <p:nvSpPr>
          <p:cNvPr id="5" name="4 Metin kutusu"/>
          <p:cNvSpPr txBox="1"/>
          <p:nvPr/>
        </p:nvSpPr>
        <p:spPr>
          <a:xfrm>
            <a:off x="2555776" y="260648"/>
            <a:ext cx="5616624" cy="584775"/>
          </a:xfrm>
          <a:prstGeom prst="rect">
            <a:avLst/>
          </a:prstGeom>
          <a:noFill/>
        </p:spPr>
        <p:txBody>
          <a:bodyPr wrap="square" rtlCol="0">
            <a:spAutoFit/>
          </a:bodyPr>
          <a:lstStyle/>
          <a:p>
            <a:pPr algn="ctr"/>
            <a:r>
              <a:rPr lang="tr-TR" sz="3200" b="1" dirty="0" smtClean="0">
                <a:solidFill>
                  <a:srgbClr val="002060"/>
                </a:solidFill>
                <a:latin typeface="Calibri" pitchFamily="34" charset="0"/>
                <a:cs typeface="Calibri" pitchFamily="34" charset="0"/>
              </a:rPr>
              <a:t>TRAKYA KALKINMA AJANSI</a:t>
            </a:r>
            <a:endParaRPr lang="tr-TR" sz="3200" b="1" dirty="0">
              <a:solidFill>
                <a:srgbClr val="002060"/>
              </a:solidFill>
              <a:latin typeface="Calibri" pitchFamily="34" charset="0"/>
              <a:cs typeface="Calibri" pitchFamily="34" charset="0"/>
            </a:endParaRPr>
          </a:p>
        </p:txBody>
      </p:sp>
      <p:sp>
        <p:nvSpPr>
          <p:cNvPr id="7" name="6 Metin kutusu"/>
          <p:cNvSpPr txBox="1"/>
          <p:nvPr/>
        </p:nvSpPr>
        <p:spPr>
          <a:xfrm>
            <a:off x="251520" y="2852936"/>
            <a:ext cx="8424936" cy="938719"/>
          </a:xfrm>
          <a:prstGeom prst="rect">
            <a:avLst/>
          </a:prstGeom>
          <a:noFill/>
        </p:spPr>
        <p:txBody>
          <a:bodyPr wrap="square" rtlCol="0">
            <a:spAutoFit/>
          </a:bodyPr>
          <a:lstStyle/>
          <a:p>
            <a:pPr algn="ctr">
              <a:lnSpc>
                <a:spcPts val="3000"/>
              </a:lnSpc>
              <a:spcAft>
                <a:spcPts val="600"/>
              </a:spcAft>
            </a:pPr>
            <a:r>
              <a:rPr lang="tr-TR" sz="4000" b="1" dirty="0" smtClean="0">
                <a:solidFill>
                  <a:schemeClr val="bg1"/>
                </a:solidFill>
                <a:latin typeface="Calibri" pitchFamily="34" charset="0"/>
                <a:cs typeface="Calibri" pitchFamily="34" charset="0"/>
              </a:rPr>
              <a:t>2018 </a:t>
            </a:r>
            <a:r>
              <a:rPr lang="tr-TR" sz="4000" b="1" dirty="0" smtClean="0">
                <a:solidFill>
                  <a:schemeClr val="bg1"/>
                </a:solidFill>
                <a:latin typeface="Calibri" pitchFamily="34" charset="0"/>
                <a:cs typeface="Calibri" pitchFamily="34" charset="0"/>
              </a:rPr>
              <a:t>Fizibilite Desteği </a:t>
            </a:r>
            <a:r>
              <a:rPr lang="tr-TR" sz="4000" b="1" dirty="0" smtClean="0">
                <a:solidFill>
                  <a:schemeClr val="bg1"/>
                </a:solidFill>
                <a:latin typeface="Calibri" pitchFamily="34" charset="0"/>
                <a:cs typeface="Calibri" pitchFamily="34" charset="0"/>
              </a:rPr>
              <a:t>Teklif Çağrısı</a:t>
            </a:r>
          </a:p>
          <a:p>
            <a:pPr algn="ctr">
              <a:lnSpc>
                <a:spcPts val="3000"/>
              </a:lnSpc>
              <a:spcAft>
                <a:spcPts val="600"/>
              </a:spcAft>
            </a:pPr>
            <a:r>
              <a:rPr lang="tr-TR" sz="4000" b="1" dirty="0" smtClean="0">
                <a:solidFill>
                  <a:schemeClr val="bg1"/>
                </a:solidFill>
                <a:latin typeface="Calibri" pitchFamily="34" charset="0"/>
                <a:cs typeface="Calibri" pitchFamily="34" charset="0"/>
              </a:rPr>
              <a:t>Başlangıç Toplantısı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2" name="İçerik Yer Tutucusu 1"/>
          <p:cNvSpPr>
            <a:spLocks noGrp="1"/>
          </p:cNvSpPr>
          <p:nvPr>
            <p:ph idx="1"/>
          </p:nvPr>
        </p:nvSpPr>
        <p:spPr>
          <a:xfrm>
            <a:off x="474086" y="1340768"/>
            <a:ext cx="8232340" cy="2016224"/>
          </a:xfrm>
        </p:spPr>
        <p:txBody>
          <a:bodyPr>
            <a:normAutofit/>
          </a:bodyPr>
          <a:lstStyle/>
          <a:p>
            <a:pPr marL="109728" lvl="2" indent="0">
              <a:spcBef>
                <a:spcPts val="400"/>
              </a:spcBef>
              <a:buClr>
                <a:schemeClr val="accent1"/>
              </a:buClr>
              <a:buSzPct val="68000"/>
              <a:buNone/>
            </a:pPr>
            <a:r>
              <a:rPr lang="tr-TR" sz="2800" dirty="0" smtClean="0">
                <a:latin typeface="Calibri" panose="020F0502020204030204" pitchFamily="34" charset="0"/>
                <a:cs typeface="Calibri" panose="020F0502020204030204" pitchFamily="34" charset="0"/>
              </a:rPr>
              <a:t>Yararlanıcının ajans ile imzaladığı sözleşme çerçevesinde ortaklar veya alt yüklenicileri ilgilendiren tüm hususları, ilgili tarafla gerçekleştirilecek olan sözleşmelerde güvence </a:t>
            </a:r>
            <a:r>
              <a:rPr lang="tr-TR" sz="2800" dirty="0">
                <a:latin typeface="Calibri" panose="020F0502020204030204" pitchFamily="34" charset="0"/>
                <a:cs typeface="Calibri" panose="020F0502020204030204" pitchFamily="34" charset="0"/>
              </a:rPr>
              <a:t>altına </a:t>
            </a:r>
            <a:r>
              <a:rPr lang="tr-TR" sz="2800" dirty="0" smtClean="0">
                <a:latin typeface="Calibri" panose="020F0502020204030204" pitchFamily="34" charset="0"/>
                <a:cs typeface="Calibri" panose="020F0502020204030204" pitchFamily="34" charset="0"/>
              </a:rPr>
              <a:t>alması </a:t>
            </a:r>
            <a:r>
              <a:rPr lang="tr-TR" sz="2800" dirty="0">
                <a:latin typeface="Calibri" panose="020F0502020204030204" pitchFamily="34" charset="0"/>
                <a:cs typeface="Calibri" panose="020F0502020204030204" pitchFamily="34" charset="0"/>
              </a:rPr>
              <a:t>gerekmektedir.  </a:t>
            </a:r>
            <a:r>
              <a:rPr lang="tr-TR" sz="2800" dirty="0" smtClean="0">
                <a:latin typeface="Calibri" panose="020F0502020204030204" pitchFamily="34" charset="0"/>
                <a:cs typeface="Calibri" panose="020F0502020204030204" pitchFamily="34" charset="0"/>
              </a:rPr>
              <a:t> </a:t>
            </a:r>
            <a:endParaRPr lang="tr-TR" sz="2800" dirty="0">
              <a:latin typeface="Calibri" panose="020F0502020204030204" pitchFamily="34" charset="0"/>
              <a:cs typeface="Calibri" panose="020F0502020204030204" pitchFamily="34" charset="0"/>
            </a:endParaRPr>
          </a:p>
          <a:p>
            <a:endParaRPr lang="tr-TR" sz="2800" dirty="0">
              <a:latin typeface="Calibri" panose="020F0502020204030204" pitchFamily="34" charset="0"/>
              <a:cs typeface="Calibri" panose="020F0502020204030204" pitchFamily="34" charset="0"/>
            </a:endParaRPr>
          </a:p>
        </p:txBody>
      </p:sp>
      <p:sp>
        <p:nvSpPr>
          <p:cNvPr id="3" name="Başlık 2"/>
          <p:cNvSpPr>
            <a:spLocks noGrp="1"/>
          </p:cNvSpPr>
          <p:nvPr>
            <p:ph type="title"/>
          </p:nvPr>
        </p:nvSpPr>
        <p:spPr>
          <a:xfrm>
            <a:off x="4139952" y="274638"/>
            <a:ext cx="4546848" cy="706090"/>
          </a:xfrm>
        </p:spPr>
        <p:txBody>
          <a:bodyPr>
            <a:normAutofit/>
          </a:bodyPr>
          <a:lstStyle/>
          <a:p>
            <a:pPr algn="r"/>
            <a:r>
              <a:rPr lang="tr-TR" sz="3200" dirty="0" smtClean="0">
                <a:effectLst/>
                <a:latin typeface="Calibri" panose="020F0502020204030204" pitchFamily="34" charset="0"/>
                <a:cs typeface="Calibri" panose="020F0502020204030204" pitchFamily="34" charset="0"/>
              </a:rPr>
              <a:t>Alt Yüklenicilerle İlişkiler </a:t>
            </a:r>
            <a:endParaRPr lang="tr-TR" sz="3200" dirty="0">
              <a:effectLst/>
              <a:latin typeface="Calibri" panose="020F0502020204030204" pitchFamily="34" charset="0"/>
              <a:cs typeface="Calibri" panose="020F0502020204030204" pitchFamily="34" charset="0"/>
            </a:endParaRPr>
          </a:p>
        </p:txBody>
      </p:sp>
      <p:sp>
        <p:nvSpPr>
          <p:cNvPr id="5" name="Yuvarlatılmış Dikdörtgen 4"/>
          <p:cNvSpPr/>
          <p:nvPr/>
        </p:nvSpPr>
        <p:spPr>
          <a:xfrm>
            <a:off x="755576" y="5157192"/>
            <a:ext cx="1512168" cy="9144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tx1"/>
                </a:solidFill>
                <a:latin typeface="Calibri" panose="020F0502020204030204" pitchFamily="34" charset="0"/>
                <a:cs typeface="Calibri" panose="020F0502020204030204" pitchFamily="34" charset="0"/>
              </a:rPr>
              <a:t>Ajans ile yararlanıcı arasındaki sözleşme</a:t>
            </a:r>
            <a:endParaRPr lang="tr-TR" sz="1400" dirty="0">
              <a:solidFill>
                <a:schemeClr val="tx1"/>
              </a:solidFill>
              <a:latin typeface="Calibri" panose="020F0502020204030204" pitchFamily="34" charset="0"/>
              <a:cs typeface="Calibri" panose="020F0502020204030204" pitchFamily="34" charset="0"/>
            </a:endParaRPr>
          </a:p>
        </p:txBody>
      </p:sp>
      <p:sp>
        <p:nvSpPr>
          <p:cNvPr id="7" name="Yuvarlatılmış Dikdörtgen 6"/>
          <p:cNvSpPr/>
          <p:nvPr/>
        </p:nvSpPr>
        <p:spPr>
          <a:xfrm>
            <a:off x="3203848" y="5100630"/>
            <a:ext cx="1512168" cy="9144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tx1"/>
                </a:solidFill>
                <a:latin typeface="Calibri" panose="020F0502020204030204" pitchFamily="34" charset="0"/>
                <a:cs typeface="Calibri" panose="020F0502020204030204" pitchFamily="34" charset="0"/>
              </a:rPr>
              <a:t>Yararlanıcının beklentileri (teknik şartname, vb.) </a:t>
            </a:r>
            <a:endParaRPr lang="tr-TR" sz="1400" dirty="0">
              <a:solidFill>
                <a:schemeClr val="tx1"/>
              </a:solidFill>
              <a:latin typeface="Calibri" panose="020F0502020204030204" pitchFamily="34" charset="0"/>
              <a:cs typeface="Calibri" panose="020F0502020204030204" pitchFamily="34" charset="0"/>
            </a:endParaRPr>
          </a:p>
        </p:txBody>
      </p:sp>
      <p:sp>
        <p:nvSpPr>
          <p:cNvPr id="8" name="Eşittir 7"/>
          <p:cNvSpPr/>
          <p:nvPr/>
        </p:nvSpPr>
        <p:spPr>
          <a:xfrm>
            <a:off x="4850508" y="5307476"/>
            <a:ext cx="626368" cy="613831"/>
          </a:xfrm>
          <a:prstGeom prst="mathEqua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9" name="Artı 8"/>
          <p:cNvSpPr/>
          <p:nvPr/>
        </p:nvSpPr>
        <p:spPr>
          <a:xfrm>
            <a:off x="2411760" y="5222763"/>
            <a:ext cx="610166" cy="670135"/>
          </a:xfrm>
          <a:prstGeom prst="mathPlu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Yuvarlatılmış Dikdörtgen 9"/>
          <p:cNvSpPr/>
          <p:nvPr/>
        </p:nvSpPr>
        <p:spPr>
          <a:xfrm>
            <a:off x="5652120" y="5100630"/>
            <a:ext cx="1512168" cy="9144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tx1"/>
                </a:solidFill>
                <a:latin typeface="Calibri" panose="020F0502020204030204" pitchFamily="34" charset="0"/>
                <a:cs typeface="Calibri" panose="020F0502020204030204" pitchFamily="34" charset="0"/>
              </a:rPr>
              <a:t>Yararlanıcı ile alt yüklenici arasındaki sözleşme</a:t>
            </a:r>
            <a:endParaRPr lang="tr-TR"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2614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7" name="6 Metin kutusu"/>
          <p:cNvSpPr txBox="1"/>
          <p:nvPr/>
        </p:nvSpPr>
        <p:spPr>
          <a:xfrm>
            <a:off x="1979712" y="287650"/>
            <a:ext cx="7056784" cy="489236"/>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Fizibilite Destek Süreci – Önemli Tarihler</a:t>
            </a:r>
          </a:p>
        </p:txBody>
      </p:sp>
      <p:sp>
        <p:nvSpPr>
          <p:cNvPr id="9" name="8 Metin kutusu"/>
          <p:cNvSpPr txBox="1"/>
          <p:nvPr/>
        </p:nvSpPr>
        <p:spPr>
          <a:xfrm>
            <a:off x="395536" y="1412776"/>
            <a:ext cx="8568952" cy="461665"/>
          </a:xfrm>
          <a:prstGeom prst="rect">
            <a:avLst/>
          </a:prstGeom>
          <a:noFill/>
        </p:spPr>
        <p:txBody>
          <a:bodyPr wrap="square" rtlCol="0">
            <a:spAutoFit/>
          </a:bodyPr>
          <a:lstStyle/>
          <a:p>
            <a:pPr>
              <a:spcAft>
                <a:spcPts val="400"/>
              </a:spcAft>
            </a:pPr>
            <a:endParaRPr lang="tr-TR" sz="2400" dirty="0" smtClean="0">
              <a:latin typeface="Calibri" pitchFamily="34" charset="0"/>
              <a:cs typeface="Calibri" pitchFamily="34" charset="0"/>
            </a:endParaRPr>
          </a:p>
        </p:txBody>
      </p:sp>
      <p:graphicFrame>
        <p:nvGraphicFramePr>
          <p:cNvPr id="12" name="11 Tablo"/>
          <p:cNvGraphicFramePr>
            <a:graphicFrameLocks noGrp="1"/>
          </p:cNvGraphicFramePr>
          <p:nvPr>
            <p:extLst>
              <p:ext uri="{D42A27DB-BD31-4B8C-83A1-F6EECF244321}">
                <p14:modId xmlns:p14="http://schemas.microsoft.com/office/powerpoint/2010/main" val="3626109101"/>
              </p:ext>
            </p:extLst>
          </p:nvPr>
        </p:nvGraphicFramePr>
        <p:xfrm>
          <a:off x="72008" y="1899447"/>
          <a:ext cx="9036496" cy="3905526"/>
        </p:xfrm>
        <a:graphic>
          <a:graphicData uri="http://schemas.openxmlformats.org/drawingml/2006/table">
            <a:tbl>
              <a:tblPr firstRow="1" bandRow="1">
                <a:tableStyleId>{5C22544A-7EE6-4342-B048-85BDC9FD1C3A}</a:tableStyleId>
              </a:tblPr>
              <a:tblGrid>
                <a:gridCol w="3308504">
                  <a:extLst>
                    <a:ext uri="{9D8B030D-6E8A-4147-A177-3AD203B41FA5}">
                      <a16:colId xmlns:a16="http://schemas.microsoft.com/office/drawing/2014/main" val="20000"/>
                    </a:ext>
                  </a:extLst>
                </a:gridCol>
                <a:gridCol w="5727992">
                  <a:extLst>
                    <a:ext uri="{9D8B030D-6E8A-4147-A177-3AD203B41FA5}">
                      <a16:colId xmlns:a16="http://schemas.microsoft.com/office/drawing/2014/main" val="20001"/>
                    </a:ext>
                  </a:extLst>
                </a:gridCol>
              </a:tblGrid>
              <a:tr h="369333">
                <a:tc>
                  <a:txBody>
                    <a:bodyPr/>
                    <a:lstStyle/>
                    <a:p>
                      <a:pPr algn="ctr"/>
                      <a:r>
                        <a:rPr lang="tr-TR" dirty="0" smtClean="0">
                          <a:latin typeface="Calibri" panose="020F0502020204030204" pitchFamily="34" charset="0"/>
                          <a:cs typeface="Calibri" panose="020F0502020204030204" pitchFamily="34" charset="0"/>
                        </a:rPr>
                        <a:t>Raporlar</a:t>
                      </a:r>
                      <a:endParaRPr lang="tr-TR" dirty="0">
                        <a:latin typeface="Calibri" panose="020F0502020204030204" pitchFamily="34" charset="0"/>
                        <a:cs typeface="Calibri" panose="020F0502020204030204" pitchFamily="34" charset="0"/>
                      </a:endParaRPr>
                    </a:p>
                  </a:txBody>
                  <a:tcPr anchor="ctr"/>
                </a:tc>
                <a:tc>
                  <a:txBody>
                    <a:bodyPr/>
                    <a:lstStyle/>
                    <a:p>
                      <a:pPr algn="ctr"/>
                      <a:r>
                        <a:rPr lang="tr-TR" dirty="0" smtClean="0">
                          <a:latin typeface="Calibri" panose="020F0502020204030204" pitchFamily="34" charset="0"/>
                          <a:cs typeface="Calibri" panose="020F0502020204030204" pitchFamily="34" charset="0"/>
                        </a:rPr>
                        <a:t>Zaman</a:t>
                      </a:r>
                      <a:endParaRPr lang="tr-TR"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0"/>
                  </a:ext>
                </a:extLst>
              </a:tr>
              <a:tr h="615690">
                <a:tc>
                  <a:txBody>
                    <a:bodyPr/>
                    <a:lstStyle/>
                    <a:p>
                      <a:pPr algn="ctr">
                        <a:lnSpc>
                          <a:spcPct val="115000"/>
                        </a:lnSpc>
                        <a:spcAft>
                          <a:spcPts val="0"/>
                        </a:spcAft>
                      </a:pPr>
                      <a:r>
                        <a:rPr lang="tr-TR" sz="1800" b="1" dirty="0" smtClean="0">
                          <a:latin typeface="Calibri"/>
                          <a:ea typeface="Calibri"/>
                          <a:cs typeface="Times New Roman"/>
                        </a:rPr>
                        <a:t>Sözleşme İmzalama</a:t>
                      </a:r>
                      <a:endParaRPr lang="tr-TR" sz="1800" b="1" dirty="0">
                        <a:latin typeface="Calibri"/>
                        <a:ea typeface="Calibri"/>
                        <a:cs typeface="Times New Roman"/>
                      </a:endParaRPr>
                    </a:p>
                  </a:txBody>
                  <a:tcPr marL="68580" marR="68580" marT="0" marB="0" anchor="ctr"/>
                </a:tc>
                <a:tc>
                  <a:txBody>
                    <a:bodyPr/>
                    <a:lstStyle/>
                    <a:p>
                      <a:pPr>
                        <a:lnSpc>
                          <a:spcPct val="115000"/>
                        </a:lnSpc>
                        <a:spcAft>
                          <a:spcPts val="0"/>
                        </a:spcAft>
                      </a:pPr>
                      <a:r>
                        <a:rPr lang="tr-TR" sz="1800" i="1" dirty="0" smtClean="0">
                          <a:latin typeface="Calibri"/>
                          <a:ea typeface="Calibri"/>
                          <a:cs typeface="Times New Roman"/>
                        </a:rPr>
                        <a:t> Yazılı bildirimden</a:t>
                      </a:r>
                      <a:r>
                        <a:rPr lang="tr-TR" sz="1800" i="1" baseline="0" dirty="0" smtClean="0">
                          <a:latin typeface="Calibri"/>
                          <a:ea typeface="Calibri"/>
                          <a:cs typeface="Times New Roman"/>
                        </a:rPr>
                        <a:t> </a:t>
                      </a:r>
                      <a:r>
                        <a:rPr lang="tr-TR" sz="1800" i="1" dirty="0" smtClean="0">
                          <a:latin typeface="Calibri"/>
                          <a:ea typeface="Calibri"/>
                          <a:cs typeface="Times New Roman"/>
                        </a:rPr>
                        <a:t>itibaren belge hazırlama 15 iş günü, sözleşme imzalama 10 </a:t>
                      </a:r>
                      <a:r>
                        <a:rPr lang="tr-TR" sz="1800" i="1" dirty="0">
                          <a:latin typeface="Calibri"/>
                          <a:ea typeface="Calibri"/>
                          <a:cs typeface="Times New Roman"/>
                        </a:rPr>
                        <a:t>iş günü </a:t>
                      </a:r>
                      <a:r>
                        <a:rPr lang="tr-TR" sz="1800" i="1" dirty="0" smtClean="0">
                          <a:latin typeface="Calibri"/>
                          <a:ea typeface="Calibri"/>
                          <a:cs typeface="Times New Roman"/>
                        </a:rPr>
                        <a:t>içerisinde</a:t>
                      </a:r>
                    </a:p>
                  </a:txBody>
                  <a:tcPr marL="68580" marR="68580" marT="0" marB="0" anchor="ctr"/>
                </a:tc>
                <a:extLst>
                  <a:ext uri="{0D108BD9-81ED-4DB2-BD59-A6C34878D82A}">
                    <a16:rowId xmlns:a16="http://schemas.microsoft.com/office/drawing/2014/main" val="10001"/>
                  </a:ext>
                </a:extLst>
              </a:tr>
              <a:tr h="442639">
                <a:tc>
                  <a:txBody>
                    <a:bodyPr/>
                    <a:lstStyle/>
                    <a:p>
                      <a:pPr algn="ctr">
                        <a:lnSpc>
                          <a:spcPct val="115000"/>
                        </a:lnSpc>
                        <a:spcAft>
                          <a:spcPts val="0"/>
                        </a:spcAft>
                      </a:pPr>
                      <a:r>
                        <a:rPr lang="tr-TR" sz="1800" b="1" dirty="0" smtClean="0">
                          <a:latin typeface="Calibri"/>
                          <a:ea typeface="Calibri"/>
                          <a:cs typeface="Times New Roman"/>
                        </a:rPr>
                        <a:t>Proje</a:t>
                      </a:r>
                      <a:r>
                        <a:rPr lang="tr-TR" sz="1800" b="1" baseline="0" dirty="0" smtClean="0">
                          <a:latin typeface="Calibri"/>
                          <a:ea typeface="Calibri"/>
                          <a:cs typeface="Times New Roman"/>
                        </a:rPr>
                        <a:t> Başlangıç Tarihi</a:t>
                      </a:r>
                      <a:endParaRPr lang="tr-TR" sz="1800" b="1" dirty="0">
                        <a:latin typeface="Calibri"/>
                        <a:ea typeface="Calibri"/>
                        <a:cs typeface="Times New Roman"/>
                      </a:endParaRPr>
                    </a:p>
                  </a:txBody>
                  <a:tcPr marL="68580" marR="68580" marT="0" marB="0" anchor="ctr"/>
                </a:tc>
                <a:tc>
                  <a:txBody>
                    <a:bodyPr/>
                    <a:lstStyle/>
                    <a:p>
                      <a:pPr>
                        <a:lnSpc>
                          <a:spcPct val="115000"/>
                        </a:lnSpc>
                        <a:spcAft>
                          <a:spcPts val="0"/>
                        </a:spcAft>
                      </a:pPr>
                      <a:r>
                        <a:rPr lang="tr-TR" sz="1800" i="1" dirty="0" smtClean="0">
                          <a:latin typeface="Calibri"/>
                          <a:ea typeface="Calibri"/>
                          <a:cs typeface="Times New Roman"/>
                        </a:rPr>
                        <a:t>Ajans</a:t>
                      </a:r>
                      <a:r>
                        <a:rPr lang="tr-TR" sz="1800" i="1" baseline="0" dirty="0" smtClean="0">
                          <a:latin typeface="Calibri"/>
                          <a:ea typeface="Calibri"/>
                          <a:cs typeface="Times New Roman"/>
                        </a:rPr>
                        <a:t> genel sekreterinin imzaladığı tarihin ertesi günü</a:t>
                      </a:r>
                    </a:p>
                    <a:p>
                      <a:pPr>
                        <a:lnSpc>
                          <a:spcPct val="115000"/>
                        </a:lnSpc>
                        <a:spcAft>
                          <a:spcPts val="0"/>
                        </a:spcAft>
                      </a:pPr>
                      <a:r>
                        <a:rPr lang="tr-TR" sz="1800" i="1" baseline="0" dirty="0" smtClean="0">
                          <a:solidFill>
                            <a:srgbClr val="FF0000"/>
                          </a:solidFill>
                          <a:latin typeface="Calibri"/>
                          <a:ea typeface="Calibri"/>
                          <a:cs typeface="Times New Roman"/>
                        </a:rPr>
                        <a:t>(</a:t>
                      </a:r>
                      <a:r>
                        <a:rPr lang="tr-TR" sz="1800" i="1" baseline="0" dirty="0" err="1" smtClean="0">
                          <a:solidFill>
                            <a:srgbClr val="FF0000"/>
                          </a:solidFill>
                          <a:latin typeface="Calibri"/>
                          <a:ea typeface="Calibri"/>
                          <a:cs typeface="Times New Roman"/>
                        </a:rPr>
                        <a:t>Satınalma</a:t>
                      </a:r>
                      <a:r>
                        <a:rPr lang="tr-TR" sz="1800" i="1" baseline="0" dirty="0" smtClean="0">
                          <a:solidFill>
                            <a:srgbClr val="FF0000"/>
                          </a:solidFill>
                          <a:latin typeface="Calibri"/>
                          <a:ea typeface="Calibri"/>
                          <a:cs typeface="Times New Roman"/>
                        </a:rPr>
                        <a:t> hazırlıkları sözleşme tarihinden önce başlatılabilir.)</a:t>
                      </a:r>
                    </a:p>
                  </a:txBody>
                  <a:tcPr marL="68580" marR="68580" marT="0" marB="0" anchor="ctr"/>
                </a:tc>
                <a:extLst>
                  <a:ext uri="{0D108BD9-81ED-4DB2-BD59-A6C34878D82A}">
                    <a16:rowId xmlns:a16="http://schemas.microsoft.com/office/drawing/2014/main" val="10002"/>
                  </a:ext>
                </a:extLst>
              </a:tr>
              <a:tr h="597596">
                <a:tc>
                  <a:txBody>
                    <a:bodyPr/>
                    <a:lstStyle/>
                    <a:p>
                      <a:pPr algn="ctr">
                        <a:lnSpc>
                          <a:spcPct val="115000"/>
                        </a:lnSpc>
                        <a:spcAft>
                          <a:spcPts val="0"/>
                        </a:spcAft>
                      </a:pPr>
                      <a:r>
                        <a:rPr lang="tr-TR" sz="1800" b="1" dirty="0" smtClean="0">
                          <a:latin typeface="Calibri"/>
                          <a:ea typeface="Calibri"/>
                          <a:cs typeface="Times New Roman"/>
                        </a:rPr>
                        <a:t>Proje </a:t>
                      </a:r>
                      <a:r>
                        <a:rPr lang="tr-TR" sz="1800" b="1" dirty="0">
                          <a:latin typeface="Calibri"/>
                          <a:ea typeface="Calibri"/>
                          <a:cs typeface="Times New Roman"/>
                        </a:rPr>
                        <a:t>Uygulama Eğitimleri</a:t>
                      </a:r>
                    </a:p>
                  </a:txBody>
                  <a:tcPr marL="68580" marR="68580" marT="0" marB="0" anchor="ctr"/>
                </a:tc>
                <a:tc>
                  <a:txBody>
                    <a:bodyPr/>
                    <a:lstStyle/>
                    <a:p>
                      <a:pPr>
                        <a:lnSpc>
                          <a:spcPct val="115000"/>
                        </a:lnSpc>
                        <a:spcAft>
                          <a:spcPts val="0"/>
                        </a:spcAft>
                      </a:pPr>
                      <a:r>
                        <a:rPr lang="tr-TR" sz="1800" i="1" dirty="0" smtClean="0">
                          <a:latin typeface="Calibri"/>
                          <a:ea typeface="Calibri"/>
                          <a:cs typeface="Times New Roman"/>
                        </a:rPr>
                        <a:t> İlk</a:t>
                      </a:r>
                      <a:r>
                        <a:rPr lang="tr-TR" sz="1800" i="1" baseline="0" dirty="0" smtClean="0">
                          <a:latin typeface="Calibri"/>
                          <a:ea typeface="Calibri"/>
                          <a:cs typeface="Times New Roman"/>
                        </a:rPr>
                        <a:t> izleme ziyaretinden önce </a:t>
                      </a:r>
                      <a:r>
                        <a:rPr lang="tr-TR" sz="1800" b="1" i="1" baseline="0" dirty="0" smtClean="0">
                          <a:solidFill>
                            <a:srgbClr val="FF0000"/>
                          </a:solidFill>
                          <a:latin typeface="Calibri"/>
                          <a:ea typeface="Calibri"/>
                          <a:cs typeface="Times New Roman"/>
                        </a:rPr>
                        <a:t>PROJE YÜRÜTÜCÜSÜ, SATIN ALMA SORUMLUSU, TEKNİK PERSONEL </a:t>
                      </a:r>
                      <a:r>
                        <a:rPr kumimoji="0" lang="tr-TR" sz="1800" i="1" kern="1200" baseline="0" dirty="0" smtClean="0">
                          <a:solidFill>
                            <a:schemeClr val="dk1"/>
                          </a:solidFill>
                          <a:latin typeface="Calibri"/>
                          <a:ea typeface="Calibri"/>
                          <a:cs typeface="Times New Roman"/>
                        </a:rPr>
                        <a:t>katılımı zaruridir.</a:t>
                      </a:r>
                      <a:endParaRPr kumimoji="0" lang="tr-TR" sz="1800" i="1" kern="1200" baseline="0" dirty="0">
                        <a:solidFill>
                          <a:schemeClr val="dk1"/>
                        </a:solidFill>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442639">
                <a:tc>
                  <a:txBody>
                    <a:bodyPr/>
                    <a:lstStyle/>
                    <a:p>
                      <a:pPr algn="ctr">
                        <a:lnSpc>
                          <a:spcPct val="115000"/>
                        </a:lnSpc>
                        <a:spcAft>
                          <a:spcPts val="0"/>
                        </a:spcAft>
                      </a:pPr>
                      <a:r>
                        <a:rPr lang="tr-TR" sz="1800" b="1" dirty="0">
                          <a:latin typeface="Calibri"/>
                          <a:ea typeface="Calibri"/>
                          <a:cs typeface="Times New Roman"/>
                        </a:rPr>
                        <a:t>İlk İzleme </a:t>
                      </a:r>
                      <a:r>
                        <a:rPr lang="tr-TR" sz="1800" b="1" dirty="0" smtClean="0">
                          <a:latin typeface="Calibri"/>
                          <a:ea typeface="Calibri"/>
                          <a:cs typeface="Times New Roman"/>
                        </a:rPr>
                        <a:t>Ziyareti</a:t>
                      </a:r>
                      <a:endParaRPr lang="tr-TR" sz="1800" b="1" dirty="0">
                        <a:latin typeface="Calibri"/>
                        <a:ea typeface="Calibri"/>
                        <a:cs typeface="Times New Roman"/>
                      </a:endParaRPr>
                    </a:p>
                  </a:txBody>
                  <a:tcPr marL="68580" marR="68580" marT="0" marB="0" anchor="ctr"/>
                </a:tc>
                <a:tc>
                  <a:txBody>
                    <a:bodyPr/>
                    <a:lstStyle/>
                    <a:p>
                      <a:pPr>
                        <a:lnSpc>
                          <a:spcPct val="115000"/>
                        </a:lnSpc>
                        <a:spcAft>
                          <a:spcPts val="0"/>
                        </a:spcAft>
                      </a:pPr>
                      <a:r>
                        <a:rPr lang="tr-TR" sz="1800" i="1" dirty="0">
                          <a:latin typeface="Calibri"/>
                          <a:ea typeface="Calibri"/>
                          <a:cs typeface="Times New Roman"/>
                        </a:rPr>
                        <a:t>Sözleşme imzalandıktan </a:t>
                      </a:r>
                      <a:r>
                        <a:rPr lang="tr-TR" sz="1800" i="1" dirty="0" smtClean="0">
                          <a:latin typeface="Calibri"/>
                          <a:ea typeface="Calibri"/>
                          <a:cs typeface="Times New Roman"/>
                        </a:rPr>
                        <a:t>sonra</a:t>
                      </a:r>
                      <a:r>
                        <a:rPr lang="tr-TR" sz="1800" i="1" baseline="0" dirty="0" smtClean="0">
                          <a:latin typeface="Calibri"/>
                          <a:ea typeface="Calibri"/>
                          <a:cs typeface="Times New Roman"/>
                        </a:rPr>
                        <a:t> makul bir süre içerisinde</a:t>
                      </a:r>
                      <a:endParaRPr lang="tr-TR" sz="1800" i="1" dirty="0">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r h="442639">
                <a:tc>
                  <a:txBody>
                    <a:bodyPr/>
                    <a:lstStyle/>
                    <a:p>
                      <a:pPr algn="ctr">
                        <a:lnSpc>
                          <a:spcPct val="115000"/>
                        </a:lnSpc>
                        <a:spcAft>
                          <a:spcPts val="0"/>
                        </a:spcAft>
                      </a:pPr>
                      <a:r>
                        <a:rPr lang="tr-TR" sz="1800" b="1" dirty="0">
                          <a:latin typeface="Calibri"/>
                          <a:ea typeface="Calibri"/>
                          <a:cs typeface="Times New Roman"/>
                        </a:rPr>
                        <a:t>Düzenli İzleme </a:t>
                      </a:r>
                      <a:r>
                        <a:rPr lang="tr-TR" sz="1800" b="1" dirty="0" smtClean="0">
                          <a:latin typeface="Calibri"/>
                          <a:ea typeface="Calibri"/>
                          <a:cs typeface="Times New Roman"/>
                        </a:rPr>
                        <a:t>Ziyaretleri</a:t>
                      </a:r>
                      <a:endParaRPr lang="tr-TR" sz="1800" b="1" dirty="0">
                        <a:latin typeface="Calibri"/>
                        <a:ea typeface="Calibri"/>
                        <a:cs typeface="Times New Roman"/>
                      </a:endParaRPr>
                    </a:p>
                  </a:txBody>
                  <a:tcPr marL="68580" marR="68580" marT="0" marB="0" anchor="ctr"/>
                </a:tc>
                <a:tc>
                  <a:txBody>
                    <a:bodyPr/>
                    <a:lstStyle/>
                    <a:p>
                      <a:pPr>
                        <a:lnSpc>
                          <a:spcPct val="115000"/>
                        </a:lnSpc>
                        <a:spcAft>
                          <a:spcPts val="0"/>
                        </a:spcAft>
                      </a:pPr>
                      <a:r>
                        <a:rPr lang="tr-TR" sz="1800" i="1" dirty="0">
                          <a:latin typeface="Calibri"/>
                          <a:ea typeface="Calibri"/>
                          <a:cs typeface="Times New Roman"/>
                        </a:rPr>
                        <a:t>Proje uygulama süresi </a:t>
                      </a:r>
                      <a:r>
                        <a:rPr lang="tr-TR" sz="1800" i="1" dirty="0" smtClean="0">
                          <a:latin typeface="Calibri"/>
                          <a:ea typeface="Calibri"/>
                          <a:cs typeface="Times New Roman"/>
                        </a:rPr>
                        <a:t>içerisinde</a:t>
                      </a:r>
                      <a:endParaRPr lang="tr-TR" sz="1800" i="1" dirty="0">
                        <a:latin typeface="Calibri"/>
                        <a:ea typeface="Calibri"/>
                        <a:cs typeface="Times New Roman"/>
                      </a:endParaRPr>
                    </a:p>
                  </a:txBody>
                  <a:tcPr marL="68580" marR="68580" marT="0" marB="0" anchor="ctr"/>
                </a:tc>
                <a:extLst>
                  <a:ext uri="{0D108BD9-81ED-4DB2-BD59-A6C34878D82A}">
                    <a16:rowId xmlns:a16="http://schemas.microsoft.com/office/drawing/2014/main" val="10005"/>
                  </a:ext>
                </a:extLst>
              </a:tr>
              <a:tr h="442639">
                <a:tc>
                  <a:txBody>
                    <a:bodyPr/>
                    <a:lstStyle/>
                    <a:p>
                      <a:pPr algn="ctr">
                        <a:lnSpc>
                          <a:spcPct val="115000"/>
                        </a:lnSpc>
                        <a:spcAft>
                          <a:spcPts val="0"/>
                        </a:spcAft>
                      </a:pPr>
                      <a:r>
                        <a:rPr lang="tr-TR" sz="1800" b="1" dirty="0">
                          <a:latin typeface="Calibri"/>
                          <a:ea typeface="Calibri"/>
                          <a:cs typeface="Times New Roman"/>
                        </a:rPr>
                        <a:t>Anlık İzleme Ziyaretleri</a:t>
                      </a:r>
                    </a:p>
                  </a:txBody>
                  <a:tcPr marL="68580" marR="68580" marT="0" marB="0" anchor="ctr"/>
                </a:tc>
                <a:tc>
                  <a:txBody>
                    <a:bodyPr/>
                    <a:lstStyle/>
                    <a:p>
                      <a:pPr>
                        <a:lnSpc>
                          <a:spcPct val="115000"/>
                        </a:lnSpc>
                        <a:spcAft>
                          <a:spcPts val="0"/>
                        </a:spcAft>
                      </a:pPr>
                      <a:r>
                        <a:rPr lang="tr-TR" sz="1800" i="1" dirty="0">
                          <a:latin typeface="Calibri"/>
                          <a:ea typeface="Calibri"/>
                          <a:cs typeface="Times New Roman"/>
                        </a:rPr>
                        <a:t>Gerekli görüldüğü hallerde</a:t>
                      </a:r>
                    </a:p>
                  </a:txBody>
                  <a:tcPr marL="68580" marR="68580" marT="0" marB="0" anchor="ct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4042391618"/>
              </p:ext>
            </p:extLst>
          </p:nvPr>
        </p:nvGraphicFramePr>
        <p:xfrm>
          <a:off x="457200" y="1481138"/>
          <a:ext cx="8229600" cy="7416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tr-TR" dirty="0"/>
                    </a:p>
                  </a:txBody>
                  <a:tcPr/>
                </a:tc>
                <a:tc>
                  <a:txBody>
                    <a:bodyPr/>
                    <a:lstStyle/>
                    <a:p>
                      <a:endParaRPr lang="tr-TR"/>
                    </a:p>
                  </a:txBody>
                  <a:tcPr/>
                </a:tc>
                <a:extLst>
                  <a:ext uri="{0D108BD9-81ED-4DB2-BD59-A6C34878D82A}">
                    <a16:rowId xmlns:a16="http://schemas.microsoft.com/office/drawing/2014/main" val="10000"/>
                  </a:ext>
                </a:extLst>
              </a:tr>
              <a:tr h="370840">
                <a:tc>
                  <a:txBody>
                    <a:bodyPr/>
                    <a:lstStyle/>
                    <a:p>
                      <a:endParaRPr lang="tr-TR"/>
                    </a:p>
                  </a:txBody>
                  <a:tcPr/>
                </a:tc>
                <a:tc>
                  <a:txBody>
                    <a:bodyPr/>
                    <a:lstStyle/>
                    <a:p>
                      <a:endParaRPr lang="tr-TR"/>
                    </a:p>
                  </a:txBody>
                  <a:tcPr/>
                </a:tc>
                <a:extLst>
                  <a:ext uri="{0D108BD9-81ED-4DB2-BD59-A6C34878D82A}">
                    <a16:rowId xmlns:a16="http://schemas.microsoft.com/office/drawing/2014/main" val="10001"/>
                  </a:ext>
                </a:extLst>
              </a:tr>
            </a:tbl>
          </a:graphicData>
        </a:graphic>
      </p:graphicFrame>
      <p:sp>
        <p:nvSpPr>
          <p:cNvPr id="3" name="Başlık 2"/>
          <p:cNvSpPr>
            <a:spLocks noGrp="1"/>
          </p:cNvSpPr>
          <p:nvPr>
            <p:ph type="title"/>
          </p:nvPr>
        </p:nvSpPr>
        <p:spPr/>
        <p:txBody>
          <a:bodyPr/>
          <a:lstStyle/>
          <a:p>
            <a:endParaRPr lang="tr-TR"/>
          </a:p>
        </p:txBody>
      </p:sp>
      <p:pic>
        <p:nvPicPr>
          <p:cNvPr id="4"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7" name="Metin kutusu 6"/>
          <p:cNvSpPr txBox="1"/>
          <p:nvPr/>
        </p:nvSpPr>
        <p:spPr>
          <a:xfrm>
            <a:off x="1403648" y="260648"/>
            <a:ext cx="7740352" cy="584775"/>
          </a:xfrm>
          <a:prstGeom prst="rect">
            <a:avLst/>
          </a:prstGeom>
          <a:noFill/>
        </p:spPr>
        <p:txBody>
          <a:bodyPr wrap="square" rtlCol="0">
            <a:spAutoFit/>
          </a:bodyPr>
          <a:lstStyle/>
          <a:p>
            <a:pPr algn="r"/>
            <a:r>
              <a:rPr lang="tr-TR" sz="3200" b="1" dirty="0" smtClean="0">
                <a:latin typeface="Calibri" panose="020F0502020204030204" pitchFamily="34" charset="0"/>
                <a:cs typeface="Calibri" panose="020F0502020204030204" pitchFamily="34" charset="0"/>
              </a:rPr>
              <a:t>Fizibilite Destek Süreci- Önemli Tarihler</a:t>
            </a:r>
            <a:endParaRPr lang="tr-TR" sz="3200" b="1" dirty="0">
              <a:latin typeface="Calibri" panose="020F0502020204030204" pitchFamily="34" charset="0"/>
              <a:cs typeface="Calibri" panose="020F0502020204030204" pitchFamily="34" charset="0"/>
            </a:endParaRPr>
          </a:p>
        </p:txBody>
      </p:sp>
      <p:graphicFrame>
        <p:nvGraphicFramePr>
          <p:cNvPr id="21" name="Tablo 20"/>
          <p:cNvGraphicFramePr>
            <a:graphicFrameLocks noGrp="1"/>
          </p:cNvGraphicFramePr>
          <p:nvPr>
            <p:extLst>
              <p:ext uri="{D42A27DB-BD31-4B8C-83A1-F6EECF244321}">
                <p14:modId xmlns:p14="http://schemas.microsoft.com/office/powerpoint/2010/main" val="1800246431"/>
              </p:ext>
            </p:extLst>
          </p:nvPr>
        </p:nvGraphicFramePr>
        <p:xfrm>
          <a:off x="125760" y="2708920"/>
          <a:ext cx="8928992" cy="1158240"/>
        </p:xfrm>
        <a:graphic>
          <a:graphicData uri="http://schemas.openxmlformats.org/drawingml/2006/table">
            <a:tbl>
              <a:tblPr firstRow="1" bandRow="1">
                <a:tableStyleId>{5C22544A-7EE6-4342-B048-85BDC9FD1C3A}</a:tableStyleId>
              </a:tblPr>
              <a:tblGrid>
                <a:gridCol w="1068570">
                  <a:extLst>
                    <a:ext uri="{9D8B030D-6E8A-4147-A177-3AD203B41FA5}">
                      <a16:colId xmlns:a16="http://schemas.microsoft.com/office/drawing/2014/main" val="20000"/>
                    </a:ext>
                  </a:extLst>
                </a:gridCol>
                <a:gridCol w="1068570">
                  <a:extLst>
                    <a:ext uri="{9D8B030D-6E8A-4147-A177-3AD203B41FA5}">
                      <a16:colId xmlns:a16="http://schemas.microsoft.com/office/drawing/2014/main" val="20001"/>
                    </a:ext>
                  </a:extLst>
                </a:gridCol>
                <a:gridCol w="960305">
                  <a:extLst>
                    <a:ext uri="{9D8B030D-6E8A-4147-A177-3AD203B41FA5}">
                      <a16:colId xmlns:a16="http://schemas.microsoft.com/office/drawing/2014/main" val="20002"/>
                    </a:ext>
                  </a:extLst>
                </a:gridCol>
                <a:gridCol w="1762398">
                  <a:extLst>
                    <a:ext uri="{9D8B030D-6E8A-4147-A177-3AD203B41FA5}">
                      <a16:colId xmlns:a16="http://schemas.microsoft.com/office/drawing/2014/main" val="20003"/>
                    </a:ext>
                  </a:extLst>
                </a:gridCol>
                <a:gridCol w="1048115">
                  <a:extLst>
                    <a:ext uri="{9D8B030D-6E8A-4147-A177-3AD203B41FA5}">
                      <a16:colId xmlns:a16="http://schemas.microsoft.com/office/drawing/2014/main" val="20004"/>
                    </a:ext>
                  </a:extLst>
                </a:gridCol>
                <a:gridCol w="1004811">
                  <a:extLst>
                    <a:ext uri="{9D8B030D-6E8A-4147-A177-3AD203B41FA5}">
                      <a16:colId xmlns:a16="http://schemas.microsoft.com/office/drawing/2014/main" val="20005"/>
                    </a:ext>
                  </a:extLst>
                </a:gridCol>
                <a:gridCol w="893306">
                  <a:extLst>
                    <a:ext uri="{9D8B030D-6E8A-4147-A177-3AD203B41FA5}">
                      <a16:colId xmlns:a16="http://schemas.microsoft.com/office/drawing/2014/main" val="20006"/>
                    </a:ext>
                  </a:extLst>
                </a:gridCol>
                <a:gridCol w="1122917">
                  <a:extLst>
                    <a:ext uri="{9D8B030D-6E8A-4147-A177-3AD203B41FA5}">
                      <a16:colId xmlns:a16="http://schemas.microsoft.com/office/drawing/2014/main" val="20007"/>
                    </a:ext>
                  </a:extLst>
                </a:gridCol>
              </a:tblGrid>
              <a:tr h="370840">
                <a:tc>
                  <a:txBody>
                    <a:bodyPr/>
                    <a:lstStyle/>
                    <a:p>
                      <a:pPr algn="ctr"/>
                      <a:r>
                        <a:rPr lang="tr-TR" sz="1400" b="1" dirty="0" smtClean="0">
                          <a:latin typeface="Calibri" panose="020F0502020204030204" pitchFamily="34" charset="0"/>
                          <a:cs typeface="Calibri" panose="020F0502020204030204" pitchFamily="34" charset="0"/>
                        </a:rPr>
                        <a:t>NİHAİ RAPOR</a:t>
                      </a:r>
                    </a:p>
                    <a:p>
                      <a:pPr algn="ctr"/>
                      <a:r>
                        <a:rPr lang="tr-TR" sz="1400" b="1" dirty="0" smtClean="0">
                          <a:latin typeface="Calibri" panose="020F0502020204030204" pitchFamily="34" charset="0"/>
                          <a:cs typeface="Calibri" panose="020F0502020204030204" pitchFamily="34" charset="0"/>
                        </a:rPr>
                        <a:t>(KAYS)</a:t>
                      </a:r>
                      <a:endParaRPr lang="tr-TR" sz="1400" b="1"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Proje süresi</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Rapor sunma süresi</a:t>
                      </a:r>
                    </a:p>
                    <a:p>
                      <a:pPr algn="ctr"/>
                      <a:r>
                        <a:rPr lang="tr-TR" sz="1400" dirty="0" smtClean="0">
                          <a:latin typeface="Calibri" panose="020F0502020204030204" pitchFamily="34" charset="0"/>
                          <a:cs typeface="Calibri" panose="020F0502020204030204" pitchFamily="34" charset="0"/>
                        </a:rPr>
                        <a:t>30 gün</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Kabul edilebilir gerekçe varsa ek süre 15 gün</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Cezai</a:t>
                      </a:r>
                      <a:r>
                        <a:rPr lang="tr-TR" sz="1400" baseline="0" dirty="0" smtClean="0">
                          <a:latin typeface="Calibri" panose="020F0502020204030204" pitchFamily="34" charset="0"/>
                          <a:cs typeface="Calibri" panose="020F0502020204030204" pitchFamily="34" charset="0"/>
                        </a:rPr>
                        <a:t> uygulama</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İnceleme</a:t>
                      </a:r>
                      <a:r>
                        <a:rPr lang="tr-TR" sz="1400" baseline="0" dirty="0" smtClean="0">
                          <a:latin typeface="Calibri" panose="020F0502020204030204" pitchFamily="34" charset="0"/>
                          <a:cs typeface="Calibri" panose="020F0502020204030204" pitchFamily="34" charset="0"/>
                        </a:rPr>
                        <a:t> 30 gün</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Eksik evrak sunma dönemi</a:t>
                      </a:r>
                      <a:r>
                        <a:rPr lang="tr-TR" sz="1400" baseline="0" dirty="0" smtClean="0">
                          <a:latin typeface="Calibri" panose="020F0502020204030204" pitchFamily="34" charset="0"/>
                          <a:cs typeface="Calibri" panose="020F0502020204030204" pitchFamily="34" charset="0"/>
                        </a:rPr>
                        <a:t> 7 gün</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Ödeme</a:t>
                      </a:r>
                      <a:r>
                        <a:rPr lang="tr-TR" sz="1400" baseline="0" dirty="0" smtClean="0">
                          <a:latin typeface="Calibri" panose="020F0502020204030204" pitchFamily="34" charset="0"/>
                          <a:cs typeface="Calibri" panose="020F0502020204030204" pitchFamily="34" charset="0"/>
                        </a:rPr>
                        <a:t> 30 gün içerisinde</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0"/>
                  </a:ext>
                </a:extLst>
              </a:tr>
            </a:tbl>
          </a:graphicData>
        </a:graphic>
      </p:graphicFrame>
      <p:sp>
        <p:nvSpPr>
          <p:cNvPr id="23" name="Aşağı Ok 22"/>
          <p:cNvSpPr/>
          <p:nvPr/>
        </p:nvSpPr>
        <p:spPr>
          <a:xfrm>
            <a:off x="5386823" y="2147708"/>
            <a:ext cx="120251"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Metin kutusu 23"/>
          <p:cNvSpPr txBox="1"/>
          <p:nvPr/>
        </p:nvSpPr>
        <p:spPr>
          <a:xfrm>
            <a:off x="4768545" y="1537628"/>
            <a:ext cx="1357300" cy="523220"/>
          </a:xfrm>
          <a:prstGeom prst="rect">
            <a:avLst/>
          </a:prstGeom>
          <a:noFill/>
        </p:spPr>
        <p:txBody>
          <a:bodyPr wrap="square" rtlCol="0">
            <a:spAutoFit/>
          </a:bodyPr>
          <a:lstStyle/>
          <a:p>
            <a:r>
              <a:rPr lang="tr-TR" sz="1400" dirty="0" smtClean="0">
                <a:latin typeface="Calibri" panose="020F0502020204030204" pitchFamily="34" charset="0"/>
                <a:cs typeface="Calibri" panose="020F0502020204030204" pitchFamily="34" charset="0"/>
              </a:rPr>
              <a:t>Sunulmaması halinde</a:t>
            </a:r>
            <a:endParaRPr lang="tr-TR" sz="1400" dirty="0">
              <a:latin typeface="Calibri" panose="020F0502020204030204" pitchFamily="34" charset="0"/>
              <a:cs typeface="Calibri" panose="020F0502020204030204" pitchFamily="34" charset="0"/>
            </a:endParaRPr>
          </a:p>
        </p:txBody>
      </p:sp>
      <p:sp>
        <p:nvSpPr>
          <p:cNvPr id="25" name="Aşağı Ok 24"/>
          <p:cNvSpPr/>
          <p:nvPr/>
        </p:nvSpPr>
        <p:spPr>
          <a:xfrm flipH="1">
            <a:off x="7008908" y="2219716"/>
            <a:ext cx="15159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6" name="Metin kutusu 25"/>
          <p:cNvSpPr txBox="1"/>
          <p:nvPr/>
        </p:nvSpPr>
        <p:spPr>
          <a:xfrm>
            <a:off x="6372200" y="1556792"/>
            <a:ext cx="2160240" cy="492443"/>
          </a:xfrm>
          <a:prstGeom prst="rect">
            <a:avLst/>
          </a:prstGeom>
          <a:noFill/>
        </p:spPr>
        <p:txBody>
          <a:bodyPr wrap="square" rtlCol="0">
            <a:spAutoFit/>
          </a:bodyPr>
          <a:lstStyle/>
          <a:p>
            <a:r>
              <a:rPr lang="tr-TR" sz="1300" dirty="0" smtClean="0">
                <a:latin typeface="Calibri" panose="020F0502020204030204" pitchFamily="34" charset="0"/>
                <a:cs typeface="Calibri" panose="020F0502020204030204" pitchFamily="34" charset="0"/>
              </a:rPr>
              <a:t>Eksik varsa 1 defaya mahsus eksik evrak bildirimi</a:t>
            </a:r>
            <a:endParaRPr lang="tr-TR" sz="1300" dirty="0">
              <a:latin typeface="Calibri" panose="020F0502020204030204" pitchFamily="34" charset="0"/>
              <a:cs typeface="Calibri" panose="020F0502020204030204" pitchFamily="34" charset="0"/>
            </a:endParaRPr>
          </a:p>
        </p:txBody>
      </p:sp>
      <p:sp>
        <p:nvSpPr>
          <p:cNvPr id="11" name="Aşağı Ok 10"/>
          <p:cNvSpPr/>
          <p:nvPr/>
        </p:nvSpPr>
        <p:spPr>
          <a:xfrm flipV="1">
            <a:off x="1732750" y="3759679"/>
            <a:ext cx="168138" cy="6347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1259632" y="4437112"/>
            <a:ext cx="1800200" cy="1754326"/>
          </a:xfrm>
          <a:prstGeom prst="rect">
            <a:avLst/>
          </a:prstGeom>
          <a:noFill/>
        </p:spPr>
        <p:txBody>
          <a:bodyPr wrap="square" rtlCol="0">
            <a:spAutoFit/>
          </a:bodyPr>
          <a:lstStyle/>
          <a:p>
            <a:r>
              <a:rPr lang="tr-TR" sz="1200" dirty="0" smtClean="0">
                <a:latin typeface="Calibri" panose="020F0502020204030204" pitchFamily="34" charset="0"/>
                <a:cs typeface="Calibri" panose="020F0502020204030204" pitchFamily="34" charset="0"/>
              </a:rPr>
              <a:t>Yararlanıcı, proje süresi bitiminden en az </a:t>
            </a:r>
            <a:r>
              <a:rPr lang="tr-TR" sz="1200" dirty="0" smtClean="0">
                <a:solidFill>
                  <a:srgbClr val="FF0000"/>
                </a:solidFill>
                <a:latin typeface="Calibri" panose="020F0502020204030204" pitchFamily="34" charset="0"/>
                <a:cs typeface="Calibri" panose="020F0502020204030204" pitchFamily="34" charset="0"/>
              </a:rPr>
              <a:t>20 iş günü</a:t>
            </a:r>
            <a:r>
              <a:rPr lang="tr-TR" sz="1200" dirty="0" smtClean="0">
                <a:latin typeface="Calibri" panose="020F0502020204030204" pitchFamily="34" charset="0"/>
                <a:cs typeface="Calibri" panose="020F0502020204030204" pitchFamily="34" charset="0"/>
              </a:rPr>
              <a:t> önce taslak olarak proje kapsamında yapılan çalışmaları ajansa sunmalıdır. Ajans yapacağı ön inceleme ile eksikliklerin giderilmesi talebinde bulunabilir.</a:t>
            </a:r>
            <a:endParaRPr lang="tr-TR" sz="1200" dirty="0">
              <a:latin typeface="Calibri" panose="020F0502020204030204" pitchFamily="34" charset="0"/>
              <a:cs typeface="Calibri" panose="020F0502020204030204" pitchFamily="34" charset="0"/>
            </a:endParaRPr>
          </a:p>
        </p:txBody>
      </p:sp>
      <p:sp>
        <p:nvSpPr>
          <p:cNvPr id="13" name="Aşağı Ok 12"/>
          <p:cNvSpPr/>
          <p:nvPr/>
        </p:nvSpPr>
        <p:spPr>
          <a:xfrm flipV="1">
            <a:off x="8028384" y="3923229"/>
            <a:ext cx="168138" cy="6347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7812360" y="4558014"/>
            <a:ext cx="1447735" cy="1938992"/>
          </a:xfrm>
          <a:prstGeom prst="rect">
            <a:avLst/>
          </a:prstGeom>
          <a:noFill/>
        </p:spPr>
        <p:txBody>
          <a:bodyPr wrap="square" rtlCol="0">
            <a:spAutoFit/>
          </a:bodyPr>
          <a:lstStyle/>
          <a:p>
            <a:r>
              <a:rPr lang="tr-TR" sz="1200" dirty="0" smtClean="0">
                <a:latin typeface="Calibri" panose="020F0502020204030204" pitchFamily="34" charset="0"/>
                <a:cs typeface="Calibri" panose="020F0502020204030204" pitchFamily="34" charset="0"/>
              </a:rPr>
              <a:t>Eksikleri giderilmeyen faaliyete ilişkin bütçe kalemi uygun maliyet olarak değerlendirilmez ve çıktıları etkileyen durumlar ile ilgili ceza maddesi uygulanır.</a:t>
            </a:r>
            <a:endParaRPr lang="tr-TR" sz="1200" dirty="0">
              <a:latin typeface="Calibri" panose="020F0502020204030204" pitchFamily="34" charset="0"/>
              <a:cs typeface="Calibri" panose="020F0502020204030204" pitchFamily="34" charset="0"/>
            </a:endParaRPr>
          </a:p>
        </p:txBody>
      </p:sp>
      <p:sp>
        <p:nvSpPr>
          <p:cNvPr id="15" name="Aşağı Ok 14"/>
          <p:cNvSpPr/>
          <p:nvPr/>
        </p:nvSpPr>
        <p:spPr>
          <a:xfrm flipV="1">
            <a:off x="6992362" y="3802327"/>
            <a:ext cx="168138" cy="6347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Metin kutusu 7"/>
          <p:cNvSpPr txBox="1"/>
          <p:nvPr/>
        </p:nvSpPr>
        <p:spPr>
          <a:xfrm>
            <a:off x="6125845" y="4564888"/>
            <a:ext cx="1686515" cy="1938992"/>
          </a:xfrm>
          <a:prstGeom prst="rect">
            <a:avLst/>
          </a:prstGeom>
          <a:noFill/>
        </p:spPr>
        <p:txBody>
          <a:bodyPr wrap="square" rtlCol="0">
            <a:spAutoFit/>
          </a:bodyPr>
          <a:lstStyle/>
          <a:p>
            <a:r>
              <a:rPr lang="tr-TR" sz="1200" dirty="0" smtClean="0">
                <a:latin typeface="Calibri" panose="020F0502020204030204" pitchFamily="34" charset="0"/>
                <a:cs typeface="Calibri" panose="020F0502020204030204" pitchFamily="34" charset="0"/>
              </a:rPr>
              <a:t>İhtiyaç halinde yararlanıcıya Fizibilite ile ilgili </a:t>
            </a:r>
            <a:r>
              <a:rPr lang="tr-TR" sz="1200" b="1" dirty="0" smtClean="0">
                <a:solidFill>
                  <a:srgbClr val="FF0000"/>
                </a:solidFill>
                <a:latin typeface="Calibri" panose="020F0502020204030204" pitchFamily="34" charset="0"/>
                <a:cs typeface="Calibri" panose="020F0502020204030204" pitchFamily="34" charset="0"/>
              </a:rPr>
              <a:t>düzeltme raporu </a:t>
            </a:r>
            <a:r>
              <a:rPr lang="tr-TR" sz="1200" dirty="0" smtClean="0">
                <a:latin typeface="Calibri" panose="020F0502020204030204" pitchFamily="34" charset="0"/>
                <a:cs typeface="Calibri" panose="020F0502020204030204" pitchFamily="34" charset="0"/>
              </a:rPr>
              <a:t>sunulur. 1 defaya mahsus gerçekleşecek olan bu süreç yararlanıcıya yazılı bildirim gittikten sonra </a:t>
            </a:r>
            <a:r>
              <a:rPr lang="tr-TR" sz="1200" b="1" dirty="0" smtClean="0">
                <a:solidFill>
                  <a:srgbClr val="FF0000"/>
                </a:solidFill>
                <a:latin typeface="Calibri" panose="020F0502020204030204" pitchFamily="34" charset="0"/>
                <a:cs typeface="Calibri" panose="020F0502020204030204" pitchFamily="34" charset="0"/>
              </a:rPr>
              <a:t>10 iş günü </a:t>
            </a:r>
            <a:r>
              <a:rPr lang="tr-TR" sz="1200" dirty="0" smtClean="0">
                <a:latin typeface="Calibri" panose="020F0502020204030204" pitchFamily="34" charset="0"/>
                <a:cs typeface="Calibri" panose="020F0502020204030204" pitchFamily="34" charset="0"/>
              </a:rPr>
              <a:t>içerisinde tamamlanır.</a:t>
            </a:r>
            <a:endParaRPr lang="tr-TR" sz="1200" dirty="0">
              <a:latin typeface="Calibri" panose="020F0502020204030204" pitchFamily="34" charset="0"/>
              <a:cs typeface="Calibri" panose="020F0502020204030204" pitchFamily="34" charset="0"/>
            </a:endParaRPr>
          </a:p>
        </p:txBody>
      </p:sp>
      <p:sp>
        <p:nvSpPr>
          <p:cNvPr id="9" name="Yuvarlatılmış Dikdörtgen 8"/>
          <p:cNvSpPr/>
          <p:nvPr/>
        </p:nvSpPr>
        <p:spPr>
          <a:xfrm>
            <a:off x="683567" y="1340768"/>
            <a:ext cx="4084977" cy="1130424"/>
          </a:xfrm>
          <a:prstGeom prst="roundRect">
            <a:avLst/>
          </a:prstGeom>
          <a:solidFill>
            <a:srgbClr val="E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tx1"/>
                </a:solidFill>
                <a:latin typeface="Calibri" panose="020F0502020204030204" pitchFamily="34" charset="0"/>
                <a:cs typeface="Calibri" panose="020F0502020204030204" pitchFamily="34" charset="0"/>
              </a:rPr>
              <a:t>Ajans, yararlanıcı tarafından düzeltmelere cevap verilmesine rağmen belirlenen kriterlere hala uygun olmayan fizibilite raporlarına ait destek sözleşmesini feshetme hakkına sahiptir.</a:t>
            </a:r>
            <a:endParaRPr lang="tr-TR"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8651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36512" y="0"/>
            <a:ext cx="9180512" cy="6845300"/>
          </a:xfrm>
          <a:prstGeom prst="rect">
            <a:avLst/>
          </a:prstGeom>
          <a:noFill/>
          <a:ln w="9525">
            <a:noFill/>
            <a:miter lim="800000"/>
            <a:headEnd/>
            <a:tailEnd/>
          </a:ln>
        </p:spPr>
      </p:pic>
      <p:sp>
        <p:nvSpPr>
          <p:cNvPr id="3" name="Başlık 2"/>
          <p:cNvSpPr>
            <a:spLocks noGrp="1"/>
          </p:cNvSpPr>
          <p:nvPr>
            <p:ph type="title"/>
          </p:nvPr>
        </p:nvSpPr>
        <p:spPr>
          <a:xfrm>
            <a:off x="1979712" y="274638"/>
            <a:ext cx="7056784" cy="634082"/>
          </a:xfrm>
        </p:spPr>
        <p:txBody>
          <a:bodyPr>
            <a:noAutofit/>
          </a:bodyPr>
          <a:lstStyle/>
          <a:p>
            <a:pPr algn="r"/>
            <a:r>
              <a:rPr lang="tr-TR" sz="3200" dirty="0" smtClean="0">
                <a:latin typeface="Calibri" panose="020F0502020204030204" pitchFamily="34" charset="0"/>
                <a:cs typeface="Calibri" panose="020F0502020204030204" pitchFamily="34" charset="0"/>
              </a:rPr>
              <a:t>Fizibilite Destek Süreci- </a:t>
            </a:r>
            <a:r>
              <a:rPr lang="tr-TR" sz="3200" dirty="0">
                <a:latin typeface="Calibri" panose="020F0502020204030204" pitchFamily="34" charset="0"/>
                <a:cs typeface="Calibri" panose="020F0502020204030204" pitchFamily="34" charset="0"/>
              </a:rPr>
              <a:t>Önemli </a:t>
            </a:r>
            <a:r>
              <a:rPr lang="tr-TR" sz="3200" dirty="0" smtClean="0">
                <a:latin typeface="Calibri" panose="020F0502020204030204" pitchFamily="34" charset="0"/>
                <a:cs typeface="Calibri" panose="020F0502020204030204" pitchFamily="34" charset="0"/>
              </a:rPr>
              <a:t>Tarihler</a:t>
            </a:r>
            <a:endParaRPr lang="tr-TR" sz="3200" dirty="0">
              <a:latin typeface="Calibri" panose="020F0502020204030204" pitchFamily="34" charset="0"/>
              <a:cs typeface="Calibri" panose="020F050202020403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264441687"/>
              </p:ext>
            </p:extLst>
          </p:nvPr>
        </p:nvGraphicFramePr>
        <p:xfrm>
          <a:off x="584683" y="2809448"/>
          <a:ext cx="8164048" cy="3337560"/>
        </p:xfrm>
        <a:graphic>
          <a:graphicData uri="http://schemas.openxmlformats.org/drawingml/2006/table">
            <a:tbl>
              <a:tblPr firstRow="1" bandRow="1">
                <a:effectLst/>
                <a:tableStyleId>{5C22544A-7EE6-4342-B048-85BDC9FD1C3A}</a:tableStyleId>
              </a:tblPr>
              <a:tblGrid>
                <a:gridCol w="1500806">
                  <a:extLst>
                    <a:ext uri="{9D8B030D-6E8A-4147-A177-3AD203B41FA5}">
                      <a16:colId xmlns:a16="http://schemas.microsoft.com/office/drawing/2014/main" val="20000"/>
                    </a:ext>
                  </a:extLst>
                </a:gridCol>
                <a:gridCol w="1268539">
                  <a:extLst>
                    <a:ext uri="{9D8B030D-6E8A-4147-A177-3AD203B41FA5}">
                      <a16:colId xmlns:a16="http://schemas.microsoft.com/office/drawing/2014/main" val="20001"/>
                    </a:ext>
                  </a:extLst>
                </a:gridCol>
                <a:gridCol w="116840">
                  <a:extLst>
                    <a:ext uri="{9D8B030D-6E8A-4147-A177-3AD203B41FA5}">
                      <a16:colId xmlns:a16="http://schemas.microsoft.com/office/drawing/2014/main" val="20002"/>
                    </a:ext>
                  </a:extLst>
                </a:gridCol>
                <a:gridCol w="796983">
                  <a:extLst>
                    <a:ext uri="{9D8B030D-6E8A-4147-A177-3AD203B41FA5}">
                      <a16:colId xmlns:a16="http://schemas.microsoft.com/office/drawing/2014/main" val="20003"/>
                    </a:ext>
                  </a:extLst>
                </a:gridCol>
                <a:gridCol w="568941">
                  <a:extLst>
                    <a:ext uri="{9D8B030D-6E8A-4147-A177-3AD203B41FA5}">
                      <a16:colId xmlns:a16="http://schemas.microsoft.com/office/drawing/2014/main" val="20004"/>
                    </a:ext>
                  </a:extLst>
                </a:gridCol>
                <a:gridCol w="1365924">
                  <a:extLst>
                    <a:ext uri="{9D8B030D-6E8A-4147-A177-3AD203B41FA5}">
                      <a16:colId xmlns:a16="http://schemas.microsoft.com/office/drawing/2014/main" val="20005"/>
                    </a:ext>
                  </a:extLst>
                </a:gridCol>
                <a:gridCol w="134972">
                  <a:extLst>
                    <a:ext uri="{9D8B030D-6E8A-4147-A177-3AD203B41FA5}">
                      <a16:colId xmlns:a16="http://schemas.microsoft.com/office/drawing/2014/main" val="20006"/>
                    </a:ext>
                  </a:extLst>
                </a:gridCol>
                <a:gridCol w="1230951">
                  <a:extLst>
                    <a:ext uri="{9D8B030D-6E8A-4147-A177-3AD203B41FA5}">
                      <a16:colId xmlns:a16="http://schemas.microsoft.com/office/drawing/2014/main" val="20007"/>
                    </a:ext>
                  </a:extLst>
                </a:gridCol>
                <a:gridCol w="1180092">
                  <a:extLst>
                    <a:ext uri="{9D8B030D-6E8A-4147-A177-3AD203B41FA5}">
                      <a16:colId xmlns:a16="http://schemas.microsoft.com/office/drawing/2014/main" val="20008"/>
                    </a:ext>
                  </a:extLst>
                </a:gridCol>
              </a:tblGrid>
              <a:tr h="541020">
                <a:tc rowSpan="2">
                  <a:txBody>
                    <a:bodyPr/>
                    <a:lstStyle/>
                    <a:p>
                      <a:pPr algn="ctr"/>
                      <a:r>
                        <a:rPr lang="tr-TR" sz="1400" b="1" dirty="0" smtClean="0">
                          <a:latin typeface="Calibri" panose="020F0502020204030204" pitchFamily="34" charset="0"/>
                          <a:cs typeface="Calibri" panose="020F0502020204030204" pitchFamily="34" charset="0"/>
                        </a:rPr>
                        <a:t>ZEYİLNAME</a:t>
                      </a:r>
                      <a:endParaRPr lang="tr-TR" sz="1400" b="1" dirty="0">
                        <a:latin typeface="Calibri" panose="020F0502020204030204" pitchFamily="34" charset="0"/>
                        <a:cs typeface="Calibri" panose="020F0502020204030204" pitchFamily="34" charset="0"/>
                      </a:endParaRPr>
                    </a:p>
                  </a:txBody>
                  <a:tcPr anchor="ctr"/>
                </a:tc>
                <a:tc gridSpan="2">
                  <a:txBody>
                    <a:bodyPr/>
                    <a:lstStyle/>
                    <a:p>
                      <a:pPr algn="ctr"/>
                      <a:r>
                        <a:rPr lang="tr-TR" sz="1300" b="0" dirty="0" smtClean="0">
                          <a:latin typeface="Calibri" panose="020F0502020204030204" pitchFamily="34" charset="0"/>
                          <a:cs typeface="Calibri" panose="020F0502020204030204" pitchFamily="34" charset="0"/>
                        </a:rPr>
                        <a:t>Ajans </a:t>
                      </a:r>
                      <a:r>
                        <a:rPr lang="tr-TR" sz="1300" b="0" baseline="0" dirty="0" smtClean="0">
                          <a:latin typeface="Calibri" panose="020F0502020204030204" pitchFamily="34" charset="0"/>
                          <a:cs typeface="Calibri" panose="020F0502020204030204" pitchFamily="34" charset="0"/>
                        </a:rPr>
                        <a:t>tebliği</a:t>
                      </a:r>
                      <a:endParaRPr lang="tr-TR" sz="1300" b="0" dirty="0">
                        <a:latin typeface="Calibri" panose="020F0502020204030204" pitchFamily="34" charset="0"/>
                        <a:cs typeface="Calibri" panose="020F0502020204030204" pitchFamily="34" charset="0"/>
                      </a:endParaRPr>
                    </a:p>
                  </a:txBody>
                  <a:tcPr anchor="ctr"/>
                </a:tc>
                <a:tc hMerge="1">
                  <a:txBody>
                    <a:bodyPr/>
                    <a:lstStyle/>
                    <a:p>
                      <a:pPr algn="ctr"/>
                      <a:endParaRPr lang="tr-TR" sz="1300" b="0" dirty="0"/>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300" b="0" dirty="0" smtClean="0">
                          <a:latin typeface="Calibri" panose="020F0502020204030204" pitchFamily="34" charset="0"/>
                          <a:cs typeface="Calibri" panose="020F0502020204030204" pitchFamily="34" charset="0"/>
                        </a:rPr>
                        <a:t>Sunma süresi</a:t>
                      </a:r>
                      <a:r>
                        <a:rPr lang="tr-TR" sz="1300" b="0" baseline="0" dirty="0" smtClean="0">
                          <a:latin typeface="Calibri" panose="020F0502020204030204" pitchFamily="34" charset="0"/>
                          <a:cs typeface="Calibri" panose="020F0502020204030204" pitchFamily="34" charset="0"/>
                        </a:rPr>
                        <a:t> 20 gün</a:t>
                      </a:r>
                      <a:endParaRPr lang="tr-TR" sz="1300" b="0" dirty="0" smtClean="0">
                        <a:latin typeface="Calibri" panose="020F0502020204030204" pitchFamily="34" charset="0"/>
                        <a:cs typeface="Calibri" panose="020F0502020204030204" pitchFamily="34" charset="0"/>
                      </a:endParaRPr>
                    </a:p>
                    <a:p>
                      <a:pPr algn="ctr"/>
                      <a:endParaRPr lang="tr-TR" sz="1300" b="0" dirty="0">
                        <a:latin typeface="Calibri" panose="020F0502020204030204" pitchFamily="34" charset="0"/>
                        <a:cs typeface="Calibri" panose="020F0502020204030204" pitchFamily="34" charset="0"/>
                      </a:endParaRPr>
                    </a:p>
                  </a:txBody>
                  <a:tcPr anchor="ctr"/>
                </a:tc>
                <a:tc hMerge="1">
                  <a:txBody>
                    <a:bodyPr/>
                    <a:lstStyle/>
                    <a:p>
                      <a:pPr algn="ctr"/>
                      <a:endParaRPr lang="tr-TR" sz="1300" b="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300" b="0" dirty="0" smtClean="0">
                          <a:latin typeface="Calibri" panose="020F0502020204030204" pitchFamily="34" charset="0"/>
                          <a:cs typeface="Calibri" panose="020F0502020204030204" pitchFamily="34" charset="0"/>
                        </a:rPr>
                        <a:t>Kabul edilebilir gerekçe varsa ek süre 7 gün</a:t>
                      </a:r>
                    </a:p>
                    <a:p>
                      <a:pPr algn="ctr"/>
                      <a:endParaRPr lang="tr-TR" sz="1300" b="0" dirty="0">
                        <a:latin typeface="Calibri" panose="020F0502020204030204" pitchFamily="34" charset="0"/>
                        <a:cs typeface="Calibri" panose="020F0502020204030204" pitchFamily="34" charset="0"/>
                      </a:endParaRP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300" b="0" dirty="0" smtClean="0">
                          <a:latin typeface="Calibri" panose="020F0502020204030204" pitchFamily="34" charset="0"/>
                          <a:cs typeface="Calibri" panose="020F0502020204030204" pitchFamily="34" charset="0"/>
                        </a:rPr>
                        <a:t>Cezai</a:t>
                      </a:r>
                      <a:r>
                        <a:rPr lang="tr-TR" sz="1300" b="0" baseline="0" dirty="0" smtClean="0">
                          <a:latin typeface="Calibri" panose="020F0502020204030204" pitchFamily="34" charset="0"/>
                          <a:cs typeface="Calibri" panose="020F0502020204030204" pitchFamily="34" charset="0"/>
                        </a:rPr>
                        <a:t> uygulama</a:t>
                      </a:r>
                      <a:endParaRPr lang="tr-TR" sz="1300" b="0" dirty="0" smtClean="0">
                        <a:latin typeface="Calibri" panose="020F0502020204030204" pitchFamily="34" charset="0"/>
                        <a:cs typeface="Calibri" panose="020F0502020204030204" pitchFamily="34" charset="0"/>
                      </a:endParaRPr>
                    </a:p>
                    <a:p>
                      <a:pPr algn="ctr"/>
                      <a:endParaRPr lang="tr-TR" sz="1300" b="0" dirty="0">
                        <a:latin typeface="Calibri" panose="020F0502020204030204" pitchFamily="34" charset="0"/>
                        <a:cs typeface="Calibri" panose="020F0502020204030204" pitchFamily="34" charset="0"/>
                      </a:endParaRPr>
                    </a:p>
                  </a:txBody>
                  <a:tcPr anchor="ctr"/>
                </a:tc>
                <a:tc hMerge="1">
                  <a:txBody>
                    <a:bodyPr/>
                    <a:lstStyle/>
                    <a:p>
                      <a:pPr algn="ctr"/>
                      <a:endParaRPr lang="tr-TR" sz="1300" b="0" dirty="0"/>
                    </a:p>
                  </a:txBody>
                  <a:tcPr anchor="ctr"/>
                </a:tc>
                <a:tc rowSpan="2">
                  <a:txBody>
                    <a:bodyPr/>
                    <a:lstStyle/>
                    <a:p>
                      <a:pPr algn="ctr"/>
                      <a:r>
                        <a:rPr lang="tr-TR" sz="1300" b="0" dirty="0" smtClean="0">
                          <a:latin typeface="Calibri" panose="020F0502020204030204" pitchFamily="34" charset="0"/>
                          <a:cs typeface="Calibri" panose="020F0502020204030204" pitchFamily="34" charset="0"/>
                        </a:rPr>
                        <a:t>15</a:t>
                      </a:r>
                      <a:r>
                        <a:rPr lang="tr-TR" sz="1300" b="0" baseline="0" dirty="0" smtClean="0">
                          <a:latin typeface="Calibri" panose="020F0502020204030204" pitchFamily="34" charset="0"/>
                          <a:cs typeface="Calibri" panose="020F0502020204030204" pitchFamily="34" charset="0"/>
                        </a:rPr>
                        <a:t> gün içerisinde ajans cevabı</a:t>
                      </a:r>
                      <a:endParaRPr lang="tr-TR" sz="1300" b="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0"/>
                  </a:ext>
                </a:extLst>
              </a:tr>
              <a:tr h="541020">
                <a:tc vMerge="1">
                  <a:txBody>
                    <a:bodyPr/>
                    <a:lstStyle/>
                    <a:p>
                      <a:endParaRPr lang="tr-TR"/>
                    </a:p>
                  </a:txBody>
                  <a:tcPr/>
                </a:tc>
                <a:tc gridSpan="7">
                  <a:txBody>
                    <a:bodyPr/>
                    <a:lstStyle/>
                    <a:p>
                      <a:pPr algn="ctr"/>
                      <a:r>
                        <a:rPr lang="tr-TR" sz="1300" b="0" dirty="0" smtClean="0">
                          <a:solidFill>
                            <a:schemeClr val="bg1"/>
                          </a:solidFill>
                          <a:latin typeface="Calibri" panose="020F0502020204030204" pitchFamily="34" charset="0"/>
                          <a:cs typeface="Calibri" panose="020F0502020204030204" pitchFamily="34" charset="0"/>
                        </a:rPr>
                        <a:t>Yararlanıcı ihtiyacı durumunda</a:t>
                      </a:r>
                      <a:r>
                        <a:rPr lang="tr-TR" sz="1300" b="0" baseline="0" dirty="0" smtClean="0">
                          <a:solidFill>
                            <a:schemeClr val="bg1"/>
                          </a:solidFill>
                          <a:latin typeface="Calibri" panose="020F0502020204030204" pitchFamily="34" charset="0"/>
                          <a:cs typeface="Calibri" panose="020F0502020204030204" pitchFamily="34" charset="0"/>
                        </a:rPr>
                        <a:t> en kısa sürede</a:t>
                      </a:r>
                      <a:endParaRPr lang="tr-TR" sz="1300" b="0" dirty="0">
                        <a:solidFill>
                          <a:schemeClr val="bg1"/>
                        </a:solidFill>
                        <a:latin typeface="Calibri" panose="020F0502020204030204" pitchFamily="34" charset="0"/>
                        <a:cs typeface="Calibri" panose="020F0502020204030204" pitchFamily="34" charset="0"/>
                      </a:endParaRPr>
                    </a:p>
                  </a:txBody>
                  <a:tcPr anchor="c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541020">
                <a:tc rowSpan="2">
                  <a:txBody>
                    <a:bodyPr/>
                    <a:lstStyle/>
                    <a:p>
                      <a:pPr algn="ctr"/>
                      <a:r>
                        <a:rPr lang="tr-TR" sz="1300" b="1" dirty="0" smtClean="0">
                          <a:latin typeface="Calibri" panose="020F0502020204030204" pitchFamily="34" charset="0"/>
                          <a:cs typeface="Calibri" panose="020F0502020204030204" pitchFamily="34" charset="0"/>
                        </a:rPr>
                        <a:t>BM</a:t>
                      </a:r>
                      <a:endParaRPr lang="tr-TR" sz="1300" b="1" dirty="0">
                        <a:latin typeface="Calibri" panose="020F0502020204030204" pitchFamily="34" charset="0"/>
                        <a:cs typeface="Calibri" panose="020F0502020204030204" pitchFamily="34" charset="0"/>
                      </a:endParaRPr>
                    </a:p>
                  </a:txBody>
                  <a:tcPr anchor="ctr"/>
                </a:tc>
                <a:tc>
                  <a:txBody>
                    <a:bodyPr/>
                    <a:lstStyle/>
                    <a:p>
                      <a:pPr algn="ctr"/>
                      <a:r>
                        <a:rPr lang="tr-TR" sz="1300" dirty="0" smtClean="0">
                          <a:latin typeface="Calibri" panose="020F0502020204030204" pitchFamily="34" charset="0"/>
                          <a:cs typeface="Calibri" panose="020F0502020204030204" pitchFamily="34" charset="0"/>
                        </a:rPr>
                        <a:t>Ajans </a:t>
                      </a:r>
                      <a:r>
                        <a:rPr kumimoji="0" lang="tr-TR" sz="1300" kern="1200" dirty="0" smtClean="0">
                          <a:solidFill>
                            <a:schemeClr val="dk1"/>
                          </a:solidFill>
                          <a:latin typeface="Calibri" panose="020F0502020204030204" pitchFamily="34" charset="0"/>
                          <a:ea typeface="+mn-ea"/>
                          <a:cs typeface="Calibri" panose="020F0502020204030204" pitchFamily="34" charset="0"/>
                        </a:rPr>
                        <a:t>tebliği</a:t>
                      </a:r>
                      <a:endParaRPr kumimoji="0" lang="tr-TR" sz="1300" kern="1200" dirty="0">
                        <a:solidFill>
                          <a:schemeClr val="dk1"/>
                        </a:solidFill>
                        <a:latin typeface="Calibri" panose="020F0502020204030204" pitchFamily="34" charset="0"/>
                        <a:ea typeface="+mn-ea"/>
                        <a:cs typeface="Calibri" panose="020F0502020204030204" pitchFamily="34" charset="0"/>
                      </a:endParaRPr>
                    </a:p>
                  </a:txBody>
                  <a:tcPr anchor="ctr"/>
                </a:tc>
                <a:tc gridSpan="2">
                  <a:txBody>
                    <a:bodyPr/>
                    <a:lstStyle/>
                    <a:p>
                      <a:pPr algn="ctr"/>
                      <a:r>
                        <a:rPr lang="tr-TR" sz="1300" dirty="0" smtClean="0">
                          <a:latin typeface="Calibri" panose="020F0502020204030204" pitchFamily="34" charset="0"/>
                          <a:cs typeface="Calibri" panose="020F0502020204030204" pitchFamily="34" charset="0"/>
                        </a:rPr>
                        <a:t>Sunma süresi 10 gün</a:t>
                      </a:r>
                      <a:endParaRPr lang="tr-TR" sz="1300" dirty="0">
                        <a:latin typeface="Calibri" panose="020F0502020204030204" pitchFamily="34" charset="0"/>
                        <a:cs typeface="Calibri" panose="020F0502020204030204" pitchFamily="34" charset="0"/>
                      </a:endParaRPr>
                    </a:p>
                  </a:txBody>
                  <a:tcPr anchor="ctr"/>
                </a:tc>
                <a:tc hMerge="1">
                  <a:txBody>
                    <a:bodyPr/>
                    <a:lstStyle/>
                    <a:p>
                      <a:endParaRPr lang="tr-TR"/>
                    </a:p>
                  </a:txBody>
                  <a:tcPr/>
                </a:tc>
                <a:tc gridSpan="3">
                  <a:txBody>
                    <a:bodyPr/>
                    <a:lstStyle/>
                    <a:p>
                      <a:pPr algn="ctr"/>
                      <a:r>
                        <a:rPr lang="tr-TR" sz="1300" dirty="0" smtClean="0">
                          <a:latin typeface="Calibri" panose="020F0502020204030204" pitchFamily="34" charset="0"/>
                          <a:cs typeface="Calibri" panose="020F0502020204030204" pitchFamily="34" charset="0"/>
                        </a:rPr>
                        <a:t>Kabul edilebilir gerekçe varsa ek süre 7 gün</a:t>
                      </a:r>
                      <a:endParaRPr lang="tr-TR" sz="1300" dirty="0">
                        <a:latin typeface="Calibri" panose="020F0502020204030204" pitchFamily="34" charset="0"/>
                        <a:cs typeface="Calibri" panose="020F0502020204030204" pitchFamily="34" charset="0"/>
                      </a:endParaRPr>
                    </a:p>
                  </a:txBody>
                  <a:tcPr anchor="ctr"/>
                </a:tc>
                <a:tc hMerge="1">
                  <a:txBody>
                    <a:bodyPr/>
                    <a:lstStyle/>
                    <a:p>
                      <a:endParaRPr lang="tr-TR"/>
                    </a:p>
                  </a:txBody>
                  <a:tcPr/>
                </a:tc>
                <a:tc hMerge="1">
                  <a:txBody>
                    <a:bodyPr/>
                    <a:lstStyle/>
                    <a:p>
                      <a:endParaRPr lang="tr-TR"/>
                    </a:p>
                  </a:txBody>
                  <a:tcPr/>
                </a:tc>
                <a:tc>
                  <a:txBody>
                    <a:bodyPr/>
                    <a:lstStyle/>
                    <a:p>
                      <a:pPr algn="ctr"/>
                      <a:r>
                        <a:rPr lang="tr-TR" sz="1300" dirty="0" smtClean="0">
                          <a:latin typeface="Calibri" panose="020F0502020204030204" pitchFamily="34" charset="0"/>
                          <a:cs typeface="Calibri" panose="020F0502020204030204" pitchFamily="34" charset="0"/>
                        </a:rPr>
                        <a:t>Cezai</a:t>
                      </a:r>
                      <a:r>
                        <a:rPr lang="tr-TR" sz="1300" baseline="0" dirty="0" smtClean="0">
                          <a:latin typeface="Calibri" panose="020F0502020204030204" pitchFamily="34" charset="0"/>
                          <a:cs typeface="Calibri" panose="020F0502020204030204" pitchFamily="34" charset="0"/>
                        </a:rPr>
                        <a:t> uygulama</a:t>
                      </a:r>
                      <a:endParaRPr lang="tr-TR" sz="1300" dirty="0">
                        <a:latin typeface="Calibri" panose="020F0502020204030204" pitchFamily="34" charset="0"/>
                        <a:cs typeface="Calibri" panose="020F0502020204030204" pitchFamily="34" charset="0"/>
                      </a:endParaRPr>
                    </a:p>
                  </a:txBody>
                  <a:tcPr anchor="ctr"/>
                </a:tc>
                <a:tc rowSpan="2">
                  <a:txBody>
                    <a:bodyPr/>
                    <a:lstStyle/>
                    <a:p>
                      <a:pPr algn="ctr"/>
                      <a:r>
                        <a:rPr lang="tr-TR" sz="1300" dirty="0" smtClean="0">
                          <a:latin typeface="Calibri" panose="020F0502020204030204" pitchFamily="34" charset="0"/>
                          <a:cs typeface="Calibri" panose="020F0502020204030204" pitchFamily="34" charset="0"/>
                        </a:rPr>
                        <a:t>15 gün cevap gelmediği takdirde kabul</a:t>
                      </a:r>
                      <a:endParaRPr lang="tr-TR" sz="13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2"/>
                  </a:ext>
                </a:extLst>
              </a:tr>
              <a:tr h="541020">
                <a:tc vMerge="1">
                  <a:txBody>
                    <a:bodyPr/>
                    <a:lstStyle/>
                    <a:p>
                      <a:endParaRPr lang="tr-TR"/>
                    </a:p>
                  </a:txBody>
                  <a:tcPr/>
                </a:tc>
                <a:tc gridSpan="7">
                  <a:txBody>
                    <a:bodyPr/>
                    <a:lstStyle/>
                    <a:p>
                      <a:pPr algn="ctr"/>
                      <a:r>
                        <a:rPr kumimoji="0" lang="tr-TR" sz="1300" kern="1200" dirty="0" smtClean="0">
                          <a:solidFill>
                            <a:schemeClr val="dk1"/>
                          </a:solidFill>
                          <a:latin typeface="Calibri" panose="020F0502020204030204" pitchFamily="34" charset="0"/>
                          <a:ea typeface="+mn-ea"/>
                          <a:cs typeface="Calibri" panose="020F0502020204030204" pitchFamily="34" charset="0"/>
                        </a:rPr>
                        <a:t>Yararlanıcı ihtiyacı</a:t>
                      </a:r>
                      <a:endParaRPr kumimoji="0" lang="tr-TR" sz="1300" kern="1200" dirty="0">
                        <a:solidFill>
                          <a:schemeClr val="dk1"/>
                        </a:solidFill>
                        <a:latin typeface="Calibri" panose="020F0502020204030204" pitchFamily="34" charset="0"/>
                        <a:ea typeface="+mn-ea"/>
                        <a:cs typeface="Calibri" panose="020F0502020204030204" pitchFamily="34" charset="0"/>
                      </a:endParaRPr>
                    </a:p>
                  </a:txBody>
                  <a:tcPr anchor="ctr">
                    <a:solidFill>
                      <a:srgbClr val="E8F0F4"/>
                    </a:solidFill>
                  </a:tcPr>
                </a:tc>
                <a:tc hMerge="1">
                  <a:txBody>
                    <a:bodyPr/>
                    <a:lstStyle/>
                    <a:p>
                      <a:pPr algn="ctr"/>
                      <a:endParaRPr lang="tr-TR" sz="1300" dirty="0"/>
                    </a:p>
                  </a:txBody>
                  <a:tcPr anchor="ctr"/>
                </a:tc>
                <a:tc hMerge="1">
                  <a:txBody>
                    <a:bodyPr/>
                    <a:lstStyle/>
                    <a:p>
                      <a:endParaRPr lang="tr-TR"/>
                    </a:p>
                  </a:txBody>
                  <a:tcPr/>
                </a:tc>
                <a:tc hMerge="1">
                  <a:txBody>
                    <a:bodyPr/>
                    <a:lstStyle/>
                    <a:p>
                      <a:pPr algn="ctr"/>
                      <a:endParaRPr lang="tr-TR" sz="1300" dirty="0"/>
                    </a:p>
                  </a:txBody>
                  <a:tcPr anchor="ctr"/>
                </a:tc>
                <a:tc hMerge="1">
                  <a:txBody>
                    <a:bodyPr/>
                    <a:lstStyle/>
                    <a:p>
                      <a:endParaRPr lang="tr-TR"/>
                    </a:p>
                  </a:txBody>
                  <a:tcPr/>
                </a:tc>
                <a:tc hMerge="1">
                  <a:txBody>
                    <a:bodyPr/>
                    <a:lstStyle/>
                    <a:p>
                      <a:endParaRPr lang="tr-TR"/>
                    </a:p>
                  </a:txBody>
                  <a:tcPr/>
                </a:tc>
                <a:tc hMerge="1">
                  <a:txBody>
                    <a:bodyPr/>
                    <a:lstStyle/>
                    <a:p>
                      <a:pPr algn="ctr"/>
                      <a:endParaRPr lang="tr-TR" sz="1300" dirty="0"/>
                    </a:p>
                  </a:txBody>
                  <a:tcPr anchor="ctr"/>
                </a:tc>
                <a:tc vMerge="1">
                  <a:txBody>
                    <a:bodyPr/>
                    <a:lstStyle/>
                    <a:p>
                      <a:endParaRPr lang="tr-TR"/>
                    </a:p>
                  </a:txBody>
                  <a:tcPr/>
                </a:tc>
                <a:extLst>
                  <a:ext uri="{0D108BD9-81ED-4DB2-BD59-A6C34878D82A}">
                    <a16:rowId xmlns:a16="http://schemas.microsoft.com/office/drawing/2014/main" val="10003"/>
                  </a:ext>
                </a:extLst>
              </a:tr>
              <a:tr h="370840">
                <a:tc>
                  <a:txBody>
                    <a:bodyPr/>
                    <a:lstStyle/>
                    <a:p>
                      <a:pPr algn="ctr"/>
                      <a:r>
                        <a:rPr lang="tr-TR" sz="1300" b="1" dirty="0" smtClean="0">
                          <a:latin typeface="Calibri" panose="020F0502020204030204" pitchFamily="34" charset="0"/>
                          <a:cs typeface="Calibri" panose="020F0502020204030204" pitchFamily="34" charset="0"/>
                        </a:rPr>
                        <a:t>PSDR</a:t>
                      </a:r>
                      <a:endParaRPr lang="tr-TR" sz="1300" b="1" dirty="0">
                        <a:latin typeface="Calibri" panose="020F0502020204030204" pitchFamily="34" charset="0"/>
                        <a:cs typeface="Calibri" panose="020F0502020204030204" pitchFamily="34" charset="0"/>
                      </a:endParaRPr>
                    </a:p>
                  </a:txBody>
                  <a:tcPr anchor="ctr"/>
                </a:tc>
                <a:tc>
                  <a:txBody>
                    <a:bodyPr/>
                    <a:lstStyle/>
                    <a:p>
                      <a:pPr algn="ctr"/>
                      <a:r>
                        <a:rPr lang="tr-TR" sz="1300" dirty="0" smtClean="0">
                          <a:latin typeface="Calibri" panose="020F0502020204030204" pitchFamily="34" charset="0"/>
                          <a:cs typeface="Calibri" panose="020F0502020204030204" pitchFamily="34" charset="0"/>
                        </a:rPr>
                        <a:t>Sözleşme</a:t>
                      </a:r>
                      <a:r>
                        <a:rPr lang="tr-TR" sz="1300" baseline="0" dirty="0" smtClean="0">
                          <a:latin typeface="Calibri" panose="020F0502020204030204" pitchFamily="34" charset="0"/>
                          <a:cs typeface="Calibri" panose="020F0502020204030204" pitchFamily="34" charset="0"/>
                        </a:rPr>
                        <a:t> bitiş tarihinden 3 ay sonra verilebilir</a:t>
                      </a:r>
                      <a:endParaRPr lang="tr-TR" sz="1300" dirty="0">
                        <a:latin typeface="Calibri" panose="020F0502020204030204" pitchFamily="34" charset="0"/>
                        <a:cs typeface="Calibri" panose="020F0502020204030204" pitchFamily="34" charset="0"/>
                      </a:endParaRPr>
                    </a:p>
                  </a:txBody>
                  <a:tcPr anchor="ctr"/>
                </a:tc>
                <a:tc gridSpan="2">
                  <a:txBody>
                    <a:bodyPr/>
                    <a:lstStyle/>
                    <a:p>
                      <a:pPr algn="ctr"/>
                      <a:r>
                        <a:rPr lang="tr-TR" sz="1300" dirty="0" smtClean="0">
                          <a:latin typeface="Calibri" panose="020F0502020204030204" pitchFamily="34" charset="0"/>
                          <a:cs typeface="Calibri" panose="020F0502020204030204" pitchFamily="34" charset="0"/>
                        </a:rPr>
                        <a:t>Sunma süresi 10 gün</a:t>
                      </a:r>
                      <a:endParaRPr lang="tr-TR" sz="1300" dirty="0">
                        <a:latin typeface="Calibri" panose="020F0502020204030204" pitchFamily="34" charset="0"/>
                        <a:cs typeface="Calibri" panose="020F0502020204030204" pitchFamily="34" charset="0"/>
                      </a:endParaRPr>
                    </a:p>
                  </a:txBody>
                  <a:tcPr anchor="ctr"/>
                </a:tc>
                <a:tc hMerge="1">
                  <a:txBody>
                    <a:bodyPr/>
                    <a:lstStyle/>
                    <a:p>
                      <a:endParaRPr lang="tr-TR"/>
                    </a:p>
                  </a:txBody>
                  <a:tcPr/>
                </a:tc>
                <a:tc gridSpan="4">
                  <a:txBody>
                    <a:bodyPr/>
                    <a:lstStyle/>
                    <a:p>
                      <a:pPr algn="ctr"/>
                      <a:r>
                        <a:rPr lang="tr-TR" sz="1300" dirty="0" smtClean="0">
                          <a:latin typeface="Calibri" panose="020F0502020204030204" pitchFamily="34" charset="0"/>
                          <a:cs typeface="Calibri" panose="020F0502020204030204" pitchFamily="34" charset="0"/>
                        </a:rPr>
                        <a:t>Cezai uygulama</a:t>
                      </a:r>
                      <a:endParaRPr lang="tr-TR" sz="1300" dirty="0">
                        <a:latin typeface="Calibri" panose="020F0502020204030204" pitchFamily="34" charset="0"/>
                        <a:cs typeface="Calibri" panose="020F0502020204030204" pitchFamily="34" charset="0"/>
                      </a:endParaRPr>
                    </a:p>
                  </a:txBody>
                  <a:tcPr anchor="ctr"/>
                </a:tc>
                <a:tc hMerge="1">
                  <a:txBody>
                    <a:bodyPr/>
                    <a:lstStyle/>
                    <a:p>
                      <a:endParaRPr lang="tr-TR"/>
                    </a:p>
                  </a:txBody>
                  <a:tcPr/>
                </a:tc>
                <a:tc hMerge="1">
                  <a:txBody>
                    <a:bodyPr/>
                    <a:lstStyle/>
                    <a:p>
                      <a:endParaRPr lang="tr-TR"/>
                    </a:p>
                  </a:txBody>
                  <a:tcPr/>
                </a:tc>
                <a:tc hMerge="1">
                  <a:txBody>
                    <a:bodyPr/>
                    <a:lstStyle/>
                    <a:p>
                      <a:pPr algn="ctr"/>
                      <a:endParaRPr lang="tr-TR" sz="1300" dirty="0"/>
                    </a:p>
                  </a:txBody>
                  <a:tcPr anchor="ctr"/>
                </a:tc>
                <a:tc>
                  <a:txBody>
                    <a:bodyPr/>
                    <a:lstStyle/>
                    <a:p>
                      <a:pPr algn="ctr"/>
                      <a:r>
                        <a:rPr lang="tr-TR" sz="1300" dirty="0" smtClean="0">
                          <a:latin typeface="Calibri" panose="020F0502020204030204" pitchFamily="34" charset="0"/>
                          <a:cs typeface="Calibri" panose="020F0502020204030204" pitchFamily="34" charset="0"/>
                        </a:rPr>
                        <a:t>Kabul</a:t>
                      </a:r>
                      <a:endParaRPr lang="tr-TR" sz="13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4"/>
                  </a:ext>
                </a:extLst>
              </a:tr>
            </a:tbl>
          </a:graphicData>
        </a:graphic>
      </p:graphicFrame>
      <p:sp>
        <p:nvSpPr>
          <p:cNvPr id="6" name="Aşağı Ok 5"/>
          <p:cNvSpPr/>
          <p:nvPr/>
        </p:nvSpPr>
        <p:spPr>
          <a:xfrm>
            <a:off x="7476085" y="1772816"/>
            <a:ext cx="120251"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a:off x="6804248" y="1809243"/>
            <a:ext cx="120251"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Metin kutusu 7"/>
          <p:cNvSpPr txBox="1"/>
          <p:nvPr/>
        </p:nvSpPr>
        <p:spPr>
          <a:xfrm>
            <a:off x="6047322" y="1273127"/>
            <a:ext cx="1188974" cy="523220"/>
          </a:xfrm>
          <a:prstGeom prst="rect">
            <a:avLst/>
          </a:prstGeom>
          <a:noFill/>
        </p:spPr>
        <p:txBody>
          <a:bodyPr wrap="square" rtlCol="0">
            <a:spAutoFit/>
          </a:bodyPr>
          <a:lstStyle/>
          <a:p>
            <a:r>
              <a:rPr lang="tr-TR" sz="1400" dirty="0" smtClean="0">
                <a:latin typeface="Calibri" panose="020F0502020204030204" pitchFamily="34" charset="0"/>
                <a:cs typeface="Calibri" panose="020F0502020204030204" pitchFamily="34" charset="0"/>
              </a:rPr>
              <a:t>Sunulmaması halinde</a:t>
            </a:r>
            <a:endParaRPr lang="tr-TR" sz="1400" dirty="0">
              <a:latin typeface="Calibri" panose="020F0502020204030204" pitchFamily="34" charset="0"/>
              <a:cs typeface="Calibri" panose="020F0502020204030204" pitchFamily="34" charset="0"/>
            </a:endParaRPr>
          </a:p>
        </p:txBody>
      </p:sp>
      <p:sp>
        <p:nvSpPr>
          <p:cNvPr id="9" name="Metin kutusu 8"/>
          <p:cNvSpPr txBox="1"/>
          <p:nvPr/>
        </p:nvSpPr>
        <p:spPr>
          <a:xfrm>
            <a:off x="7236296" y="1286023"/>
            <a:ext cx="664914" cy="523220"/>
          </a:xfrm>
          <a:prstGeom prst="rect">
            <a:avLst/>
          </a:prstGeom>
          <a:noFill/>
        </p:spPr>
        <p:txBody>
          <a:bodyPr wrap="square" rtlCol="0">
            <a:spAutoFit/>
          </a:bodyPr>
          <a:lstStyle/>
          <a:p>
            <a:r>
              <a:rPr lang="tr-TR" sz="1400" dirty="0" smtClean="0">
                <a:latin typeface="Calibri" panose="020F0502020204030204" pitchFamily="34" charset="0"/>
                <a:cs typeface="Calibri" panose="020F0502020204030204" pitchFamily="34" charset="0"/>
              </a:rPr>
              <a:t>Geliş tarihi</a:t>
            </a:r>
            <a:endParaRPr lang="tr-TR" sz="1400" dirty="0">
              <a:latin typeface="Calibri" panose="020F0502020204030204" pitchFamily="34" charset="0"/>
              <a:cs typeface="Calibri" panose="020F0502020204030204" pitchFamily="34" charset="0"/>
            </a:endParaRPr>
          </a:p>
        </p:txBody>
      </p:sp>
      <p:sp>
        <p:nvSpPr>
          <p:cNvPr id="10" name="Yuvarlatılmış Dikdörtgen 9"/>
          <p:cNvSpPr/>
          <p:nvPr/>
        </p:nvSpPr>
        <p:spPr>
          <a:xfrm>
            <a:off x="246976" y="1844824"/>
            <a:ext cx="2592288" cy="129614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latin typeface="Calibri" panose="020F0502020204030204" pitchFamily="34" charset="0"/>
                <a:cs typeface="Calibri" panose="020F0502020204030204" pitchFamily="34" charset="0"/>
              </a:rPr>
              <a:t>Aksi belirtilmediği sürece takvim günü</a:t>
            </a:r>
            <a:endParaRPr lang="tr-TR" b="1" dirty="0">
              <a:solidFill>
                <a:schemeClr val="tx1"/>
              </a:solidFill>
              <a:latin typeface="Calibri" panose="020F0502020204030204" pitchFamily="34" charset="0"/>
              <a:cs typeface="Calibri" panose="020F0502020204030204" pitchFamily="34" charset="0"/>
            </a:endParaRPr>
          </a:p>
        </p:txBody>
      </p:sp>
      <p:sp>
        <p:nvSpPr>
          <p:cNvPr id="11" name="6 Dikdörtgen"/>
          <p:cNvSpPr/>
          <p:nvPr/>
        </p:nvSpPr>
        <p:spPr>
          <a:xfrm>
            <a:off x="107504" y="1787332"/>
            <a:ext cx="576064"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a:t>
            </a:r>
            <a:endParaRPr lang="tr-TR"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2" name="Yuvarlatılmış Dikdörtgen 11"/>
          <p:cNvSpPr/>
          <p:nvPr/>
        </p:nvSpPr>
        <p:spPr>
          <a:xfrm>
            <a:off x="3401616" y="1102634"/>
            <a:ext cx="2304256" cy="1159386"/>
          </a:xfrm>
          <a:prstGeom prst="roundRect">
            <a:avLst/>
          </a:prstGeom>
          <a:solidFill>
            <a:srgbClr val="E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latin typeface="Calibri" panose="020F0502020204030204" pitchFamily="34" charset="0"/>
                <a:cs typeface="Calibri" panose="020F0502020204030204" pitchFamily="34" charset="0"/>
              </a:rPr>
              <a:t>Proje içeriğini önemli ölçüde etkileyecek değişiklik yapılamaz</a:t>
            </a:r>
            <a:endParaRPr lang="tr-TR"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817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r>
              <a:rPr lang="tr-TR" dirty="0" err="1" smtClean="0"/>
              <a:t>irl</a:t>
            </a:r>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97544" cy="6858000"/>
          </a:xfrm>
          <a:prstGeom prst="rect">
            <a:avLst/>
          </a:prstGeom>
          <a:noFill/>
          <a:ln w="9525">
            <a:noFill/>
            <a:miter lim="800000"/>
            <a:headEnd/>
            <a:tailEnd/>
          </a:ln>
        </p:spPr>
      </p:pic>
      <p:sp>
        <p:nvSpPr>
          <p:cNvPr id="14" name="13 Metin kutusu"/>
          <p:cNvSpPr txBox="1"/>
          <p:nvPr/>
        </p:nvSpPr>
        <p:spPr>
          <a:xfrm>
            <a:off x="2951312" y="332656"/>
            <a:ext cx="6192688"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Satın Alma</a:t>
            </a:r>
          </a:p>
        </p:txBody>
      </p:sp>
      <p:graphicFrame>
        <p:nvGraphicFramePr>
          <p:cNvPr id="7" name="6 Tablo"/>
          <p:cNvGraphicFramePr>
            <a:graphicFrameLocks noGrp="1"/>
          </p:cNvGraphicFramePr>
          <p:nvPr>
            <p:extLst>
              <p:ext uri="{D42A27DB-BD31-4B8C-83A1-F6EECF244321}">
                <p14:modId xmlns:p14="http://schemas.microsoft.com/office/powerpoint/2010/main" val="33789354"/>
              </p:ext>
            </p:extLst>
          </p:nvPr>
        </p:nvGraphicFramePr>
        <p:xfrm>
          <a:off x="611560" y="1710433"/>
          <a:ext cx="7920880" cy="1926599"/>
        </p:xfrm>
        <a:graphic>
          <a:graphicData uri="http://schemas.openxmlformats.org/drawingml/2006/table">
            <a:tbl>
              <a:tblPr firstRow="1" bandRow="1">
                <a:tableStyleId>{5C22544A-7EE6-4342-B048-85BDC9FD1C3A}</a:tableStyleId>
              </a:tblPr>
              <a:tblGrid>
                <a:gridCol w="3960440">
                  <a:extLst>
                    <a:ext uri="{9D8B030D-6E8A-4147-A177-3AD203B41FA5}">
                      <a16:colId xmlns:a16="http://schemas.microsoft.com/office/drawing/2014/main" val="20000"/>
                    </a:ext>
                  </a:extLst>
                </a:gridCol>
                <a:gridCol w="3960440">
                  <a:extLst>
                    <a:ext uri="{9D8B030D-6E8A-4147-A177-3AD203B41FA5}">
                      <a16:colId xmlns:a16="http://schemas.microsoft.com/office/drawing/2014/main" val="20001"/>
                    </a:ext>
                  </a:extLst>
                </a:gridCol>
              </a:tblGrid>
              <a:tr h="1286519">
                <a:tc>
                  <a:txBody>
                    <a:bodyPr/>
                    <a:lstStyle/>
                    <a:p>
                      <a:r>
                        <a:rPr lang="tr-TR" dirty="0" smtClean="0">
                          <a:latin typeface="Calibri" panose="020F0502020204030204" pitchFamily="34" charset="0"/>
                          <a:cs typeface="Calibri" panose="020F0502020204030204" pitchFamily="34" charset="0"/>
                        </a:rPr>
                        <a:t>4734 sayılı kanunla</a:t>
                      </a:r>
                      <a:r>
                        <a:rPr lang="tr-TR" baseline="0" dirty="0" smtClean="0">
                          <a:latin typeface="Calibri" panose="020F0502020204030204" pitchFamily="34" charset="0"/>
                          <a:cs typeface="Calibri" panose="020F0502020204030204" pitchFamily="34" charset="0"/>
                        </a:rPr>
                        <a:t> belirlenen yararlanıcılar</a:t>
                      </a:r>
                    </a:p>
                    <a:p>
                      <a:r>
                        <a:rPr lang="tr-TR" baseline="0" dirty="0" smtClean="0">
                          <a:latin typeface="Calibri" panose="020F0502020204030204" pitchFamily="34" charset="0"/>
                          <a:cs typeface="Calibri" panose="020F0502020204030204" pitchFamily="34" charset="0"/>
                        </a:rPr>
                        <a:t>(Kamu Kurumu)</a:t>
                      </a:r>
                      <a:endParaRPr lang="tr-TR" dirty="0">
                        <a:latin typeface="Calibri" panose="020F0502020204030204" pitchFamily="34" charset="0"/>
                        <a:cs typeface="Calibri" panose="020F0502020204030204" pitchFamily="34" charset="0"/>
                      </a:endParaRPr>
                    </a:p>
                  </a:txBody>
                  <a:tcPr/>
                </a:tc>
                <a:tc>
                  <a:txBody>
                    <a:bodyPr/>
                    <a:lstStyle/>
                    <a:p>
                      <a:r>
                        <a:rPr lang="tr-TR" baseline="0" dirty="0" smtClean="0">
                          <a:latin typeface="Calibri" panose="020F0502020204030204" pitchFamily="34" charset="0"/>
                          <a:cs typeface="Calibri" panose="020F0502020204030204" pitchFamily="34" charset="0"/>
                        </a:rPr>
                        <a:t>4734 sayılı kanun tarafından belirlenmemiş yararlanıcılar</a:t>
                      </a:r>
                    </a:p>
                    <a:p>
                      <a:r>
                        <a:rPr lang="tr-TR" baseline="0" dirty="0" smtClean="0">
                          <a:latin typeface="Calibri" panose="020F0502020204030204" pitchFamily="34" charset="0"/>
                          <a:cs typeface="Calibri" panose="020F0502020204030204" pitchFamily="34" charset="0"/>
                        </a:rPr>
                        <a:t>(KOBİ, TSO , OSB, Dernek vb.)</a:t>
                      </a:r>
                      <a:endParaRPr lang="tr-TR"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r h="430123">
                <a:tc>
                  <a:txBody>
                    <a:bodyPr/>
                    <a:lstStyle/>
                    <a:p>
                      <a:r>
                        <a:rPr lang="tr-TR" dirty="0" smtClean="0">
                          <a:latin typeface="Calibri" panose="020F0502020204030204" pitchFamily="34" charset="0"/>
                          <a:cs typeface="Calibri" panose="020F0502020204030204" pitchFamily="34" charset="0"/>
                        </a:rPr>
                        <a:t>Tabi</a:t>
                      </a:r>
                      <a:r>
                        <a:rPr lang="tr-TR" baseline="0" dirty="0" smtClean="0">
                          <a:latin typeface="Calibri" panose="020F0502020204030204" pitchFamily="34" charset="0"/>
                          <a:cs typeface="Calibri" panose="020F0502020204030204" pitchFamily="34" charset="0"/>
                        </a:rPr>
                        <a:t> oldukları satın alma mevzuatına göre</a:t>
                      </a:r>
                      <a:endParaRPr lang="tr-TR" dirty="0">
                        <a:latin typeface="Calibri" panose="020F0502020204030204" pitchFamily="34" charset="0"/>
                        <a:cs typeface="Calibri" panose="020F0502020204030204" pitchFamily="34" charset="0"/>
                      </a:endParaRPr>
                    </a:p>
                  </a:txBody>
                  <a:tcPr/>
                </a:tc>
                <a:tc>
                  <a:txBody>
                    <a:bodyPr/>
                    <a:lstStyle/>
                    <a:p>
                      <a:r>
                        <a:rPr lang="tr-TR" dirty="0" smtClean="0">
                          <a:latin typeface="Calibri" panose="020F0502020204030204" pitchFamily="34" charset="0"/>
                          <a:cs typeface="Calibri" panose="020F0502020204030204" pitchFamily="34" charset="0"/>
                        </a:rPr>
                        <a:t>Satın alma Rehberi’ne göre</a:t>
                      </a:r>
                      <a:endParaRPr lang="tr-TR"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bl>
          </a:graphicData>
        </a:graphic>
      </p:graphicFrame>
      <p:sp>
        <p:nvSpPr>
          <p:cNvPr id="8" name="7 Metin kutusu"/>
          <p:cNvSpPr txBox="1"/>
          <p:nvPr/>
        </p:nvSpPr>
        <p:spPr>
          <a:xfrm>
            <a:off x="1403648" y="1259468"/>
            <a:ext cx="6480720" cy="369332"/>
          </a:xfrm>
          <a:prstGeom prst="rect">
            <a:avLst/>
          </a:prstGeom>
          <a:noFill/>
        </p:spPr>
        <p:txBody>
          <a:bodyPr wrap="square" rtlCol="0">
            <a:spAutoFit/>
          </a:bodyPr>
          <a:lstStyle/>
          <a:p>
            <a:pPr algn="ctr"/>
            <a:r>
              <a:rPr lang="tr-TR" b="1" dirty="0" smtClean="0">
                <a:latin typeface="Calibri" panose="020F0502020204030204" pitchFamily="34" charset="0"/>
                <a:cs typeface="Calibri" panose="020F0502020204030204" pitchFamily="34" charset="0"/>
              </a:rPr>
              <a:t>Harcama usul ve esasları…</a:t>
            </a:r>
            <a:endParaRPr lang="tr-TR" b="1" dirty="0">
              <a:latin typeface="Calibri" panose="020F0502020204030204" pitchFamily="34" charset="0"/>
              <a:cs typeface="Calibri" panose="020F0502020204030204" pitchFamily="34" charset="0"/>
            </a:endParaRPr>
          </a:p>
        </p:txBody>
      </p:sp>
      <p:sp>
        <p:nvSpPr>
          <p:cNvPr id="9" name="8 Metin kutusu"/>
          <p:cNvSpPr txBox="1"/>
          <p:nvPr/>
        </p:nvSpPr>
        <p:spPr>
          <a:xfrm>
            <a:off x="755576" y="4005064"/>
            <a:ext cx="8064896" cy="1200329"/>
          </a:xfrm>
          <a:prstGeom prst="rect">
            <a:avLst/>
          </a:prstGeom>
          <a:noFill/>
        </p:spPr>
        <p:txBody>
          <a:bodyPr wrap="square" rtlCol="0">
            <a:spAutoFit/>
          </a:bodyPr>
          <a:lstStyle/>
          <a:p>
            <a:r>
              <a:rPr lang="tr-TR" sz="2400" dirty="0" smtClean="0">
                <a:latin typeface="Calibri" panose="020F0502020204030204" pitchFamily="34" charset="0"/>
                <a:cs typeface="Calibri" panose="020F0502020204030204" pitchFamily="34" charset="0"/>
              </a:rPr>
              <a:t>Ajans, tüm yararlanıcıların ihale süreçlerinde gözlemci olarak yer alabilir ve süreçle ilgili tüm belgeleri yararlanıcılardan talep edebilir. </a:t>
            </a:r>
          </a:p>
        </p:txBody>
      </p:sp>
      <p:sp>
        <p:nvSpPr>
          <p:cNvPr id="10" name="9 Dikdörtgen"/>
          <p:cNvSpPr/>
          <p:nvPr/>
        </p:nvSpPr>
        <p:spPr>
          <a:xfrm>
            <a:off x="251520" y="3789040"/>
            <a:ext cx="360040"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a:t>
            </a:r>
            <a:endParaRPr lang="tr-TR"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0" y="0"/>
            <a:ext cx="9180512" cy="6845300"/>
          </a:xfrm>
          <a:prstGeom prst="rect">
            <a:avLst/>
          </a:prstGeom>
          <a:noFill/>
          <a:ln w="9525">
            <a:noFill/>
            <a:miter lim="800000"/>
            <a:headEnd/>
            <a:tailEnd/>
          </a:ln>
        </p:spPr>
      </p:pic>
      <p:sp>
        <p:nvSpPr>
          <p:cNvPr id="7" name="6 Metin kutusu"/>
          <p:cNvSpPr txBox="1"/>
          <p:nvPr/>
        </p:nvSpPr>
        <p:spPr>
          <a:xfrm>
            <a:off x="4427984" y="359658"/>
            <a:ext cx="3168352"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Hibe Ödemeleri</a:t>
            </a:r>
          </a:p>
        </p:txBody>
      </p:sp>
      <p:sp>
        <p:nvSpPr>
          <p:cNvPr id="4104" name="AutoShape 8"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6" name="AutoShape 10"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36866" name="Picture 2" descr="http://www.akreditifdanismanlik.com/resimler/2011/11/teyitsiz-akreditifler...jpg"/>
          <p:cNvPicPr>
            <a:picLocks noChangeAspect="1" noChangeArrowheads="1"/>
          </p:cNvPicPr>
          <p:nvPr/>
        </p:nvPicPr>
        <p:blipFill>
          <a:blip r:embed="rId4" cstate="print"/>
          <a:srcRect/>
          <a:stretch>
            <a:fillRect/>
          </a:stretch>
        </p:blipFill>
        <p:spPr bwMode="auto">
          <a:xfrm>
            <a:off x="5580112" y="5589239"/>
            <a:ext cx="1440161" cy="1080121"/>
          </a:xfrm>
          <a:prstGeom prst="rect">
            <a:avLst/>
          </a:prstGeom>
          <a:noFill/>
        </p:spPr>
      </p:pic>
      <p:pic>
        <p:nvPicPr>
          <p:cNvPr id="36868" name="Picture 4" descr="http://www.jetnakit.com/wp-content/uploads/online-para-kazanma.jpg"/>
          <p:cNvPicPr>
            <a:picLocks noChangeAspect="1" noChangeArrowheads="1"/>
          </p:cNvPicPr>
          <p:nvPr/>
        </p:nvPicPr>
        <p:blipFill>
          <a:blip r:embed="rId5" cstate="print"/>
          <a:srcRect/>
          <a:stretch>
            <a:fillRect/>
          </a:stretch>
        </p:blipFill>
        <p:spPr bwMode="auto">
          <a:xfrm>
            <a:off x="1475656" y="5589240"/>
            <a:ext cx="1147674" cy="1113245"/>
          </a:xfrm>
          <a:prstGeom prst="rect">
            <a:avLst/>
          </a:prstGeom>
          <a:noFill/>
        </p:spPr>
      </p:pic>
      <p:pic>
        <p:nvPicPr>
          <p:cNvPr id="36870" name="Picture 6" descr="http://www.kamudanhaber.com/images/haberler/buyuksehirde_calisan_memura_ek_odeme_h72416.jpg"/>
          <p:cNvPicPr>
            <a:picLocks noChangeAspect="1" noChangeArrowheads="1"/>
          </p:cNvPicPr>
          <p:nvPr/>
        </p:nvPicPr>
        <p:blipFill>
          <a:blip r:embed="rId6" cstate="print"/>
          <a:srcRect/>
          <a:stretch>
            <a:fillRect/>
          </a:stretch>
        </p:blipFill>
        <p:spPr bwMode="auto">
          <a:xfrm>
            <a:off x="7740352" y="116632"/>
            <a:ext cx="1152128" cy="864097"/>
          </a:xfrm>
          <a:prstGeom prst="rect">
            <a:avLst/>
          </a:prstGeom>
          <a:noFill/>
        </p:spPr>
      </p:pic>
      <p:graphicFrame>
        <p:nvGraphicFramePr>
          <p:cNvPr id="12" name="11 Tablo"/>
          <p:cNvGraphicFramePr>
            <a:graphicFrameLocks noGrp="1"/>
          </p:cNvGraphicFramePr>
          <p:nvPr>
            <p:extLst>
              <p:ext uri="{D42A27DB-BD31-4B8C-83A1-F6EECF244321}">
                <p14:modId xmlns:p14="http://schemas.microsoft.com/office/powerpoint/2010/main" val="1984528929"/>
              </p:ext>
            </p:extLst>
          </p:nvPr>
        </p:nvGraphicFramePr>
        <p:xfrm>
          <a:off x="670059" y="2708920"/>
          <a:ext cx="3829933" cy="864096"/>
        </p:xfrm>
        <a:graphic>
          <a:graphicData uri="http://schemas.openxmlformats.org/drawingml/2006/table">
            <a:tbl>
              <a:tblPr/>
              <a:tblGrid>
                <a:gridCol w="2652589">
                  <a:extLst>
                    <a:ext uri="{9D8B030D-6E8A-4147-A177-3AD203B41FA5}">
                      <a16:colId xmlns:a16="http://schemas.microsoft.com/office/drawing/2014/main" val="20000"/>
                    </a:ext>
                  </a:extLst>
                </a:gridCol>
                <a:gridCol w="1177344">
                  <a:extLst>
                    <a:ext uri="{9D8B030D-6E8A-4147-A177-3AD203B41FA5}">
                      <a16:colId xmlns:a16="http://schemas.microsoft.com/office/drawing/2014/main" val="20001"/>
                    </a:ext>
                  </a:extLst>
                </a:gridCol>
              </a:tblGrid>
              <a:tr h="432048">
                <a:tc>
                  <a:txBody>
                    <a:bodyPr/>
                    <a:lstStyle/>
                    <a:p>
                      <a:pPr algn="ctr">
                        <a:lnSpc>
                          <a:spcPct val="115000"/>
                        </a:lnSpc>
                        <a:spcAft>
                          <a:spcPts val="0"/>
                        </a:spcAft>
                      </a:pPr>
                      <a:r>
                        <a:rPr lang="tr-TR" sz="2400" dirty="0">
                          <a:latin typeface="Calibri"/>
                          <a:ea typeface="Calibri"/>
                          <a:cs typeface="Times New Roman"/>
                        </a:rPr>
                        <a:t>Ön Ödeme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latin typeface="Calibri"/>
                          <a:ea typeface="Calibri"/>
                          <a:cs typeface="Times New Roman"/>
                        </a:rPr>
                        <a:t>% </a:t>
                      </a:r>
                      <a:r>
                        <a:rPr lang="tr-TR" sz="2400" dirty="0" smtClean="0">
                          <a:latin typeface="Calibri"/>
                          <a:ea typeface="Calibri"/>
                          <a:cs typeface="Times New Roman"/>
                        </a:rPr>
                        <a:t>0-60</a:t>
                      </a:r>
                      <a:endParaRPr lang="tr-TR" sz="2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2048">
                <a:tc>
                  <a:txBody>
                    <a:bodyPr/>
                    <a:lstStyle/>
                    <a:p>
                      <a:pPr algn="ctr">
                        <a:lnSpc>
                          <a:spcPct val="115000"/>
                        </a:lnSpc>
                        <a:spcAft>
                          <a:spcPts val="0"/>
                        </a:spcAft>
                      </a:pPr>
                      <a:r>
                        <a:rPr lang="tr-TR" sz="2400" dirty="0">
                          <a:latin typeface="Calibri"/>
                          <a:ea typeface="Calibri"/>
                          <a:cs typeface="Times New Roman"/>
                        </a:rPr>
                        <a:t>Nihai Ödeme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latin typeface="Calibri"/>
                          <a:ea typeface="Calibri"/>
                          <a:cs typeface="Times New Roman"/>
                        </a:rPr>
                        <a:t>% </a:t>
                      </a:r>
                      <a:r>
                        <a:rPr lang="tr-TR" sz="2400" dirty="0" smtClean="0">
                          <a:latin typeface="Calibri"/>
                          <a:ea typeface="Calibri"/>
                          <a:cs typeface="Times New Roman"/>
                        </a:rPr>
                        <a:t>10-??</a:t>
                      </a:r>
                      <a:endParaRPr lang="tr-TR" sz="2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4" name="13 Metin kutusu"/>
          <p:cNvSpPr txBox="1"/>
          <p:nvPr/>
        </p:nvSpPr>
        <p:spPr>
          <a:xfrm>
            <a:off x="4499992" y="1268760"/>
            <a:ext cx="4608512" cy="830997"/>
          </a:xfrm>
          <a:prstGeom prst="rect">
            <a:avLst/>
          </a:prstGeom>
          <a:noFill/>
        </p:spPr>
        <p:txBody>
          <a:bodyPr wrap="square" rtlCol="0">
            <a:spAutoFit/>
          </a:bodyPr>
          <a:lstStyle/>
          <a:p>
            <a:endParaRPr lang="tr-TR" sz="2400" dirty="0" smtClean="0">
              <a:latin typeface="Calibri" pitchFamily="34" charset="0"/>
              <a:cs typeface="Lucida Sans Unicode"/>
            </a:endParaRPr>
          </a:p>
          <a:p>
            <a:endParaRPr lang="tr-TR" sz="2400" dirty="0" smtClean="0">
              <a:latin typeface="Calibri" pitchFamily="34" charset="0"/>
              <a:cs typeface="Lucida Sans Unicode"/>
            </a:endParaRPr>
          </a:p>
        </p:txBody>
      </p:sp>
      <p:sp>
        <p:nvSpPr>
          <p:cNvPr id="15" name="14 Metin kutusu"/>
          <p:cNvSpPr txBox="1"/>
          <p:nvPr/>
        </p:nvSpPr>
        <p:spPr>
          <a:xfrm>
            <a:off x="291497" y="4293096"/>
            <a:ext cx="8784976" cy="1569660"/>
          </a:xfrm>
          <a:prstGeom prst="rect">
            <a:avLst/>
          </a:prstGeom>
          <a:noFill/>
        </p:spPr>
        <p:txBody>
          <a:bodyPr wrap="square" rtlCol="0">
            <a:spAutoFit/>
          </a:bodyPr>
          <a:lstStyle/>
          <a:p>
            <a:endParaRPr lang="tr-TR" sz="2400" dirty="0" smtClean="0"/>
          </a:p>
          <a:p>
            <a:r>
              <a:rPr lang="tr-TR" sz="2400" dirty="0" smtClean="0">
                <a:latin typeface="Calibri" pitchFamily="34" charset="0"/>
              </a:rPr>
              <a:t>Ödemeler, hak ediş esasına göre gerçekleştirilir ve Ajans, usulüne uygun olarak yapılmış harcamalara eş finansmanı oranında katılır.</a:t>
            </a:r>
          </a:p>
          <a:p>
            <a:endParaRPr lang="tr-TR" sz="2400" dirty="0" smtClean="0">
              <a:latin typeface="Calibri" pitchFamily="34" charset="0"/>
              <a:cs typeface="Lucida Sans Unicode"/>
            </a:endParaRPr>
          </a:p>
        </p:txBody>
      </p:sp>
      <p:sp>
        <p:nvSpPr>
          <p:cNvPr id="16" name="15 Metin kutusu"/>
          <p:cNvSpPr txBox="1"/>
          <p:nvPr/>
        </p:nvSpPr>
        <p:spPr>
          <a:xfrm>
            <a:off x="4572000" y="1628800"/>
            <a:ext cx="1120835" cy="646331"/>
          </a:xfrm>
          <a:prstGeom prst="rect">
            <a:avLst/>
          </a:prstGeom>
          <a:noFill/>
        </p:spPr>
        <p:txBody>
          <a:bodyPr wrap="square" rtlCol="0">
            <a:spAutoFit/>
          </a:bodyPr>
          <a:lstStyle/>
          <a:p>
            <a:r>
              <a:rPr lang="tr-TR" dirty="0" smtClean="0">
                <a:latin typeface="Calibri" panose="020F0502020204030204" pitchFamily="34" charset="0"/>
                <a:cs typeface="Calibri" panose="020F0502020204030204" pitchFamily="34" charset="0"/>
              </a:rPr>
              <a:t>AJANS HESABI</a:t>
            </a:r>
            <a:endParaRPr lang="tr-TR" dirty="0">
              <a:latin typeface="Calibri" panose="020F0502020204030204" pitchFamily="34" charset="0"/>
              <a:cs typeface="Calibri" panose="020F0502020204030204" pitchFamily="34" charset="0"/>
            </a:endParaRPr>
          </a:p>
        </p:txBody>
      </p:sp>
      <p:sp>
        <p:nvSpPr>
          <p:cNvPr id="17" name="16 Çentikli Sağ Ok"/>
          <p:cNvSpPr/>
          <p:nvPr/>
        </p:nvSpPr>
        <p:spPr>
          <a:xfrm>
            <a:off x="5508104" y="1916832"/>
            <a:ext cx="1224136"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17 Metin kutusu"/>
          <p:cNvSpPr txBox="1"/>
          <p:nvPr/>
        </p:nvSpPr>
        <p:spPr>
          <a:xfrm>
            <a:off x="6732240" y="1628800"/>
            <a:ext cx="1296144" cy="646331"/>
          </a:xfrm>
          <a:prstGeom prst="rect">
            <a:avLst/>
          </a:prstGeom>
          <a:noFill/>
        </p:spPr>
        <p:txBody>
          <a:bodyPr wrap="square" rtlCol="0">
            <a:spAutoFit/>
          </a:bodyPr>
          <a:lstStyle/>
          <a:p>
            <a:r>
              <a:rPr lang="tr-TR" dirty="0" smtClean="0">
                <a:latin typeface="Calibri" panose="020F0502020204030204" pitchFamily="34" charset="0"/>
                <a:cs typeface="Calibri" panose="020F0502020204030204" pitchFamily="34" charset="0"/>
              </a:rPr>
              <a:t>PROJE HESABI</a:t>
            </a:r>
            <a:endParaRPr lang="tr-TR" dirty="0">
              <a:latin typeface="Calibri" panose="020F0502020204030204" pitchFamily="34" charset="0"/>
              <a:cs typeface="Calibri" panose="020F0502020204030204" pitchFamily="34" charset="0"/>
            </a:endParaRPr>
          </a:p>
        </p:txBody>
      </p:sp>
      <p:sp>
        <p:nvSpPr>
          <p:cNvPr id="19" name="18 Metin kutusu"/>
          <p:cNvSpPr txBox="1"/>
          <p:nvPr/>
        </p:nvSpPr>
        <p:spPr>
          <a:xfrm>
            <a:off x="5580112" y="1628800"/>
            <a:ext cx="792088" cy="369332"/>
          </a:xfrm>
          <a:prstGeom prst="rect">
            <a:avLst/>
          </a:prstGeom>
          <a:noFill/>
        </p:spPr>
        <p:txBody>
          <a:bodyPr wrap="square" rtlCol="0">
            <a:spAutoFit/>
          </a:bodyPr>
          <a:lstStyle/>
          <a:p>
            <a:r>
              <a:rPr lang="tr-TR" dirty="0" smtClean="0">
                <a:latin typeface="Calibri" panose="020F0502020204030204" pitchFamily="34" charset="0"/>
                <a:cs typeface="Calibri" panose="020F0502020204030204" pitchFamily="34" charset="0"/>
              </a:rPr>
              <a:t>HİBE</a:t>
            </a:r>
            <a:endParaRPr lang="tr-TR" dirty="0">
              <a:latin typeface="Calibri" panose="020F0502020204030204" pitchFamily="34" charset="0"/>
              <a:cs typeface="Calibri" panose="020F0502020204030204" pitchFamily="34" charset="0"/>
            </a:endParaRPr>
          </a:p>
        </p:txBody>
      </p:sp>
      <p:sp>
        <p:nvSpPr>
          <p:cNvPr id="2" name="Sol Ok 1"/>
          <p:cNvSpPr/>
          <p:nvPr/>
        </p:nvSpPr>
        <p:spPr>
          <a:xfrm>
            <a:off x="4572000" y="2830078"/>
            <a:ext cx="720080" cy="242316"/>
          </a:xfrm>
          <a:prstGeom prst="leftArrow">
            <a:avLst/>
          </a:prstGeom>
          <a:solidFill>
            <a:srgbClr val="E6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p:cNvSpPr txBox="1"/>
          <p:nvPr/>
        </p:nvSpPr>
        <p:spPr>
          <a:xfrm>
            <a:off x="5364088" y="2730406"/>
            <a:ext cx="3240360" cy="338554"/>
          </a:xfrm>
          <a:prstGeom prst="rect">
            <a:avLst/>
          </a:prstGeom>
          <a:noFill/>
        </p:spPr>
        <p:txBody>
          <a:bodyPr wrap="square" rtlCol="0">
            <a:spAutoFit/>
          </a:bodyPr>
          <a:lstStyle/>
          <a:p>
            <a:r>
              <a:rPr lang="tr-TR" sz="1600" dirty="0" smtClean="0">
                <a:latin typeface="Calibri" panose="020F0502020204030204" pitchFamily="34" charset="0"/>
                <a:cs typeface="Calibri" panose="020F0502020204030204" pitchFamily="34" charset="0"/>
              </a:rPr>
              <a:t>Yönetim kurulu kararı ile belirlenir.</a:t>
            </a:r>
            <a:endParaRPr lang="tr-T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01332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0" y="131015"/>
            <a:ext cx="9180512" cy="6845300"/>
          </a:xfrm>
          <a:prstGeom prst="rect">
            <a:avLst/>
          </a:prstGeom>
          <a:noFill/>
          <a:ln w="9525">
            <a:noFill/>
            <a:miter lim="800000"/>
            <a:headEnd/>
            <a:tailEnd/>
          </a:ln>
        </p:spPr>
      </p:pic>
      <p:sp>
        <p:nvSpPr>
          <p:cNvPr id="7" name="6 Metin kutusu"/>
          <p:cNvSpPr txBox="1"/>
          <p:nvPr/>
        </p:nvSpPr>
        <p:spPr>
          <a:xfrm>
            <a:off x="2781353" y="453730"/>
            <a:ext cx="4824536"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Ödemeler</a:t>
            </a:r>
          </a:p>
        </p:txBody>
      </p:sp>
      <p:sp>
        <p:nvSpPr>
          <p:cNvPr id="4104" name="AutoShape 8"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6" name="AutoShape 10"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36870" name="Picture 6" descr="http://www.kamudanhaber.com/images/haberler/buyuksehirde_calisan_memura_ek_odeme_h72416.jpg"/>
          <p:cNvPicPr>
            <a:picLocks noChangeAspect="1" noChangeArrowheads="1"/>
          </p:cNvPicPr>
          <p:nvPr/>
        </p:nvPicPr>
        <p:blipFill>
          <a:blip r:embed="rId4" cstate="print"/>
          <a:srcRect/>
          <a:stretch>
            <a:fillRect/>
          </a:stretch>
        </p:blipFill>
        <p:spPr bwMode="auto">
          <a:xfrm>
            <a:off x="7740352" y="116632"/>
            <a:ext cx="1152128" cy="864097"/>
          </a:xfrm>
          <a:prstGeom prst="rect">
            <a:avLst/>
          </a:prstGeom>
          <a:noFill/>
        </p:spPr>
      </p:pic>
      <p:graphicFrame>
        <p:nvGraphicFramePr>
          <p:cNvPr id="4" name="Tablo 3"/>
          <p:cNvGraphicFramePr>
            <a:graphicFrameLocks noGrp="1"/>
          </p:cNvGraphicFramePr>
          <p:nvPr>
            <p:extLst>
              <p:ext uri="{D42A27DB-BD31-4B8C-83A1-F6EECF244321}">
                <p14:modId xmlns:p14="http://schemas.microsoft.com/office/powerpoint/2010/main" val="2668494928"/>
              </p:ext>
            </p:extLst>
          </p:nvPr>
        </p:nvGraphicFramePr>
        <p:xfrm>
          <a:off x="107504" y="1552369"/>
          <a:ext cx="8988425" cy="3604823"/>
        </p:xfrm>
        <a:graphic>
          <a:graphicData uri="http://schemas.openxmlformats.org/drawingml/2006/table">
            <a:tbl>
              <a:tblPr firstRow="1" bandRow="1">
                <a:tableStyleId>{5C22544A-7EE6-4342-B048-85BDC9FD1C3A}</a:tableStyleId>
              </a:tblPr>
              <a:tblGrid>
                <a:gridCol w="1782187">
                  <a:extLst>
                    <a:ext uri="{9D8B030D-6E8A-4147-A177-3AD203B41FA5}">
                      <a16:colId xmlns:a16="http://schemas.microsoft.com/office/drawing/2014/main" val="1453423177"/>
                    </a:ext>
                  </a:extLst>
                </a:gridCol>
                <a:gridCol w="2634239">
                  <a:extLst>
                    <a:ext uri="{9D8B030D-6E8A-4147-A177-3AD203B41FA5}">
                      <a16:colId xmlns:a16="http://schemas.microsoft.com/office/drawing/2014/main" val="1554517250"/>
                    </a:ext>
                  </a:extLst>
                </a:gridCol>
                <a:gridCol w="3312368">
                  <a:extLst>
                    <a:ext uri="{9D8B030D-6E8A-4147-A177-3AD203B41FA5}">
                      <a16:colId xmlns:a16="http://schemas.microsoft.com/office/drawing/2014/main" val="2508636666"/>
                    </a:ext>
                  </a:extLst>
                </a:gridCol>
                <a:gridCol w="864096">
                  <a:extLst>
                    <a:ext uri="{9D8B030D-6E8A-4147-A177-3AD203B41FA5}">
                      <a16:colId xmlns:a16="http://schemas.microsoft.com/office/drawing/2014/main" val="1221136078"/>
                    </a:ext>
                  </a:extLst>
                </a:gridCol>
                <a:gridCol w="395535">
                  <a:extLst>
                    <a:ext uri="{9D8B030D-6E8A-4147-A177-3AD203B41FA5}">
                      <a16:colId xmlns:a16="http://schemas.microsoft.com/office/drawing/2014/main" val="20004"/>
                    </a:ext>
                  </a:extLst>
                </a:gridCol>
              </a:tblGrid>
              <a:tr h="947969">
                <a:tc gridSpan="3">
                  <a:txBody>
                    <a:bodyPr/>
                    <a:lstStyle/>
                    <a:p>
                      <a:r>
                        <a:rPr lang="tr-TR" sz="1400" dirty="0" smtClean="0">
                          <a:latin typeface="Calibri" panose="020F0502020204030204" pitchFamily="34" charset="0"/>
                          <a:cs typeface="Calibri" panose="020F0502020204030204" pitchFamily="34" charset="0"/>
                        </a:rPr>
                        <a:t>Proje</a:t>
                      </a:r>
                      <a:r>
                        <a:rPr lang="tr-TR" sz="1400" baseline="0" dirty="0" smtClean="0">
                          <a:latin typeface="Calibri" panose="020F0502020204030204" pitchFamily="34" charset="0"/>
                          <a:cs typeface="Calibri" panose="020F0502020204030204" pitchFamily="34" charset="0"/>
                        </a:rPr>
                        <a:t> Bütçesi: 50.000</a:t>
                      </a:r>
                    </a:p>
                    <a:p>
                      <a:r>
                        <a:rPr lang="tr-TR" sz="1400" baseline="0" dirty="0" smtClean="0">
                          <a:latin typeface="Calibri" panose="020F0502020204030204" pitchFamily="34" charset="0"/>
                          <a:cs typeface="Calibri" panose="020F0502020204030204" pitchFamily="34" charset="0"/>
                        </a:rPr>
                        <a:t>Beklenen Yararlanıcı Katkısı: (%0)=0</a:t>
                      </a:r>
                    </a:p>
                    <a:p>
                      <a:r>
                        <a:rPr lang="tr-TR" sz="1400" baseline="0" dirty="0" smtClean="0">
                          <a:latin typeface="Calibri" panose="020F0502020204030204" pitchFamily="34" charset="0"/>
                          <a:cs typeface="Calibri" panose="020F0502020204030204" pitchFamily="34" charset="0"/>
                        </a:rPr>
                        <a:t>Beklenen Ajans Katkısı: (%100)=50.000</a:t>
                      </a:r>
                    </a:p>
                    <a:p>
                      <a:r>
                        <a:rPr lang="tr-TR" sz="1400" baseline="0" dirty="0" smtClean="0">
                          <a:latin typeface="Calibri" panose="020F0502020204030204" pitchFamily="34" charset="0"/>
                          <a:cs typeface="Calibri" panose="020F0502020204030204" pitchFamily="34" charset="0"/>
                        </a:rPr>
                        <a:t>Ön Ödeme Oranı: %60</a:t>
                      </a:r>
                    </a:p>
                  </a:txBody>
                  <a:tcPr/>
                </a:tc>
                <a:tc hMerge="1">
                  <a:txBody>
                    <a:bodyPr/>
                    <a:lstStyle/>
                    <a:p>
                      <a:endParaRPr lang="tr-TR" dirty="0"/>
                    </a:p>
                  </a:txBody>
                  <a:tcPr/>
                </a:tc>
                <a:tc hMerge="1">
                  <a:txBody>
                    <a:bodyPr/>
                    <a:lstStyle/>
                    <a:p>
                      <a:endParaRPr lang="tr-TR" baseline="0" dirty="0" smtClean="0"/>
                    </a:p>
                  </a:txBody>
                  <a:tcPr/>
                </a:tc>
                <a:tc>
                  <a:txBody>
                    <a:bodyPr/>
                    <a:lstStyle/>
                    <a:p>
                      <a:r>
                        <a:rPr lang="tr-TR" sz="1400" baseline="0" dirty="0" smtClean="0">
                          <a:latin typeface="Calibri" panose="020F0502020204030204" pitchFamily="34" charset="0"/>
                          <a:cs typeface="Calibri" panose="020F0502020204030204" pitchFamily="34" charset="0"/>
                        </a:rPr>
                        <a:t>Nakit Akışları</a:t>
                      </a:r>
                    </a:p>
                  </a:txBody>
                  <a:tcPr/>
                </a:tc>
                <a:tc>
                  <a:txBody>
                    <a:bodyPr/>
                    <a:lstStyle/>
                    <a:p>
                      <a:endParaRPr lang="tr-TR" baseline="0" dirty="0" smtClean="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5889263"/>
                  </a:ext>
                </a:extLst>
              </a:tr>
              <a:tr h="497754">
                <a:tc>
                  <a:txBody>
                    <a:bodyPr/>
                    <a:lstStyle/>
                    <a:p>
                      <a:r>
                        <a:rPr lang="tr-TR" sz="1400" dirty="0" smtClean="0">
                          <a:latin typeface="Calibri" panose="020F0502020204030204" pitchFamily="34" charset="0"/>
                          <a:cs typeface="Calibri" panose="020F0502020204030204" pitchFamily="34" charset="0"/>
                        </a:rPr>
                        <a:t>Yararlanıcı</a:t>
                      </a:r>
                      <a:r>
                        <a:rPr lang="tr-TR" sz="1400" baseline="0" dirty="0" smtClean="0">
                          <a:latin typeface="Calibri" panose="020F0502020204030204" pitchFamily="34" charset="0"/>
                          <a:cs typeface="Calibri" panose="020F0502020204030204" pitchFamily="34" charset="0"/>
                        </a:rPr>
                        <a:t> Ön Ödeme Tutarı</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=0*(%60)=0</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Para</a:t>
                      </a:r>
                      <a:r>
                        <a:rPr lang="tr-TR" sz="1400" baseline="0" dirty="0" smtClean="0">
                          <a:latin typeface="Calibri" panose="020F0502020204030204" pitchFamily="34" charset="0"/>
                          <a:cs typeface="Calibri" panose="020F0502020204030204" pitchFamily="34" charset="0"/>
                        </a:rPr>
                        <a:t> Yatırma</a:t>
                      </a:r>
                    </a:p>
                    <a:p>
                      <a:r>
                        <a:rPr lang="tr-TR" sz="1400" baseline="0" dirty="0" smtClean="0">
                          <a:latin typeface="Calibri" panose="020F0502020204030204" pitchFamily="34" charset="0"/>
                          <a:cs typeface="Calibri" panose="020F0502020204030204" pitchFamily="34" charset="0"/>
                        </a:rPr>
                        <a:t>Ön Ödeme Talebi (KAYS)</a:t>
                      </a:r>
                    </a:p>
                    <a:p>
                      <a:r>
                        <a:rPr lang="tr-TR" sz="1400" baseline="0" dirty="0" smtClean="0">
                          <a:solidFill>
                            <a:srgbClr val="FF0000"/>
                          </a:solidFill>
                          <a:latin typeface="Calibri" panose="020F0502020204030204" pitchFamily="34" charset="0"/>
                          <a:cs typeface="Calibri" panose="020F0502020204030204" pitchFamily="34" charset="0"/>
                        </a:rPr>
                        <a:t>(Yükleniciden gelen taslak rapora göre karar verilir.)</a:t>
                      </a:r>
                      <a:endParaRPr lang="tr-TR" sz="1400" dirty="0">
                        <a:solidFill>
                          <a:srgbClr val="FF0000"/>
                        </a:solidFill>
                        <a:latin typeface="Calibri" panose="020F0502020204030204" pitchFamily="34" charset="0"/>
                        <a:cs typeface="Calibri" panose="020F0502020204030204" pitchFamily="34" charset="0"/>
                      </a:endParaRPr>
                    </a:p>
                  </a:txBody>
                  <a:tcPr/>
                </a:tc>
                <a:tc>
                  <a:txBody>
                    <a:bodyPr/>
                    <a:lstStyle/>
                    <a:p>
                      <a:pPr algn="r"/>
                      <a:r>
                        <a:rPr lang="tr-TR" sz="1400" dirty="0" smtClean="0">
                          <a:solidFill>
                            <a:srgbClr val="FF0000"/>
                          </a:solidFill>
                          <a:latin typeface="Calibri" panose="020F0502020204030204" pitchFamily="34" charset="0"/>
                          <a:cs typeface="Calibri" panose="020F0502020204030204" pitchFamily="34" charset="0"/>
                        </a:rPr>
                        <a:t>0</a:t>
                      </a:r>
                    </a:p>
                  </a:txBody>
                  <a:tcPr/>
                </a:tc>
                <a:tc>
                  <a:txBody>
                    <a:bodyPr/>
                    <a:lstStyle/>
                    <a:p>
                      <a:pPr algn="r"/>
                      <a:r>
                        <a:rPr lang="tr-TR" sz="1400" b="1" dirty="0" smtClean="0">
                          <a:solidFill>
                            <a:schemeClr val="tx1"/>
                          </a:solidFill>
                          <a:latin typeface="Calibri" panose="020F0502020204030204" pitchFamily="34" charset="0"/>
                          <a:cs typeface="Calibri" panose="020F0502020204030204" pitchFamily="34" charset="0"/>
                        </a:rPr>
                        <a:t>A</a:t>
                      </a:r>
                    </a:p>
                  </a:txBody>
                  <a:tcPr/>
                </a:tc>
                <a:extLst>
                  <a:ext uri="{0D108BD9-81ED-4DB2-BD59-A6C34878D82A}">
                    <a16:rowId xmlns:a16="http://schemas.microsoft.com/office/drawing/2014/main" val="3559108150"/>
                  </a:ext>
                </a:extLst>
              </a:tr>
              <a:tr h="339634">
                <a:tc>
                  <a:txBody>
                    <a:bodyPr/>
                    <a:lstStyle/>
                    <a:p>
                      <a:r>
                        <a:rPr lang="tr-TR" sz="1400" dirty="0" smtClean="0">
                          <a:latin typeface="Calibri" panose="020F0502020204030204" pitchFamily="34" charset="0"/>
                          <a:cs typeface="Calibri" panose="020F0502020204030204" pitchFamily="34" charset="0"/>
                        </a:rPr>
                        <a:t>Ajans</a:t>
                      </a:r>
                      <a:r>
                        <a:rPr lang="tr-TR" sz="1400" baseline="0" dirty="0" smtClean="0">
                          <a:latin typeface="Calibri" panose="020F0502020204030204" pitchFamily="34" charset="0"/>
                          <a:cs typeface="Calibri" panose="020F0502020204030204" pitchFamily="34" charset="0"/>
                        </a:rPr>
                        <a:t> Ön Ödeme</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a:t>
                      </a:r>
                      <a:r>
                        <a:rPr lang="tr-TR" sz="1400" baseline="0" dirty="0" smtClean="0">
                          <a:latin typeface="Calibri" panose="020F0502020204030204" pitchFamily="34" charset="0"/>
                          <a:cs typeface="Calibri" panose="020F0502020204030204" pitchFamily="34" charset="0"/>
                        </a:rPr>
                        <a:t>50.000*(%60)=30.000</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Talepten sonra</a:t>
                      </a:r>
                      <a:r>
                        <a:rPr lang="tr-TR" sz="1400" baseline="0" dirty="0" smtClean="0">
                          <a:latin typeface="Calibri" panose="020F0502020204030204" pitchFamily="34" charset="0"/>
                          <a:cs typeface="Calibri" panose="020F0502020204030204" pitchFamily="34" charset="0"/>
                        </a:rPr>
                        <a:t> 10 gün içerisinde </a:t>
                      </a:r>
                      <a:endParaRPr lang="tr-TR" sz="1400" dirty="0">
                        <a:latin typeface="Calibri" panose="020F0502020204030204" pitchFamily="34" charset="0"/>
                        <a:cs typeface="Calibri" panose="020F0502020204030204" pitchFamily="34" charset="0"/>
                      </a:endParaRPr>
                    </a:p>
                  </a:txBody>
                  <a:tcPr/>
                </a:tc>
                <a:tc>
                  <a:txBody>
                    <a:bodyPr/>
                    <a:lstStyle/>
                    <a:p>
                      <a:pPr algn="r"/>
                      <a:r>
                        <a:rPr lang="tr-TR" sz="1400" dirty="0" smtClean="0">
                          <a:solidFill>
                            <a:srgbClr val="0BD710"/>
                          </a:solidFill>
                          <a:latin typeface="Calibri" panose="020F0502020204030204" pitchFamily="34" charset="0"/>
                          <a:cs typeface="Calibri" panose="020F0502020204030204" pitchFamily="34" charset="0"/>
                        </a:rPr>
                        <a:t>30.000</a:t>
                      </a:r>
                      <a:endParaRPr lang="tr-TR" sz="1400" dirty="0">
                        <a:solidFill>
                          <a:srgbClr val="0BD710"/>
                        </a:solidFill>
                        <a:latin typeface="Calibri" panose="020F0502020204030204" pitchFamily="34" charset="0"/>
                        <a:cs typeface="Calibri" panose="020F0502020204030204" pitchFamily="34" charset="0"/>
                      </a:endParaRPr>
                    </a:p>
                  </a:txBody>
                  <a:tcPr/>
                </a:tc>
                <a:tc>
                  <a:txBody>
                    <a:bodyPr/>
                    <a:lstStyle/>
                    <a:p>
                      <a:pPr algn="r"/>
                      <a:r>
                        <a:rPr lang="tr-TR" sz="1400" b="1" dirty="0" smtClean="0">
                          <a:solidFill>
                            <a:schemeClr val="tx1"/>
                          </a:solidFill>
                          <a:latin typeface="Calibri" panose="020F0502020204030204" pitchFamily="34" charset="0"/>
                          <a:cs typeface="Calibri" panose="020F0502020204030204" pitchFamily="34" charset="0"/>
                        </a:rPr>
                        <a:t>B</a:t>
                      </a:r>
                      <a:endParaRPr lang="tr-TR" sz="1400" b="1"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189796390"/>
                  </a:ext>
                </a:extLst>
              </a:tr>
              <a:tr h="718940">
                <a:tc>
                  <a:txBody>
                    <a:bodyPr/>
                    <a:lstStyle/>
                    <a:p>
                      <a:r>
                        <a:rPr lang="tr-TR" sz="1400" dirty="0" smtClean="0">
                          <a:latin typeface="Calibri" panose="020F0502020204030204" pitchFamily="34" charset="0"/>
                          <a:cs typeface="Calibri" panose="020F0502020204030204" pitchFamily="34" charset="0"/>
                        </a:rPr>
                        <a:t>Nihai</a:t>
                      </a:r>
                      <a:r>
                        <a:rPr lang="tr-TR" sz="1400" baseline="0" dirty="0" smtClean="0">
                          <a:latin typeface="Calibri" panose="020F0502020204030204" pitchFamily="34" charset="0"/>
                          <a:cs typeface="Calibri" panose="020F0502020204030204" pitchFamily="34" charset="0"/>
                        </a:rPr>
                        <a:t> Rapor (Yararlanıcı Ödeme)</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%100</a:t>
                      </a:r>
                      <a:r>
                        <a:rPr lang="tr-TR" sz="1400" baseline="0" dirty="0" smtClean="0">
                          <a:latin typeface="Calibri" panose="020F0502020204030204" pitchFamily="34" charset="0"/>
                          <a:cs typeface="Calibri" panose="020F0502020204030204" pitchFamily="34" charset="0"/>
                        </a:rPr>
                        <a:t> = 50.000</a:t>
                      </a:r>
                    </a:p>
                    <a:p>
                      <a:r>
                        <a:rPr lang="tr-TR" sz="1400" baseline="0" dirty="0" smtClean="0">
                          <a:latin typeface="Calibri" panose="020F0502020204030204" pitchFamily="34" charset="0"/>
                          <a:cs typeface="Calibri" panose="020F0502020204030204" pitchFamily="34" charset="0"/>
                        </a:rPr>
                        <a:t>50.000 – 30.000 = 20.000 </a:t>
                      </a:r>
                    </a:p>
                    <a:p>
                      <a:pPr marL="0" marR="0" indent="0" algn="l" defTabSz="914400" rtl="0" eaLnBrk="1" fontAlgn="auto" latinLnBrk="0" hangingPunct="1">
                        <a:lnSpc>
                          <a:spcPct val="100000"/>
                        </a:lnSpc>
                        <a:spcBef>
                          <a:spcPts val="0"/>
                        </a:spcBef>
                        <a:spcAft>
                          <a:spcPts val="0"/>
                        </a:spcAft>
                        <a:buClrTx/>
                        <a:buSzTx/>
                        <a:buFontTx/>
                        <a:buNone/>
                        <a:tabLst/>
                        <a:defRPr/>
                      </a:pPr>
                      <a:r>
                        <a:rPr lang="tr-TR" sz="1400" baseline="0" dirty="0" smtClean="0">
                          <a:latin typeface="Calibri" panose="020F0502020204030204" pitchFamily="34" charset="0"/>
                          <a:cs typeface="Calibri" panose="020F0502020204030204" pitchFamily="34" charset="0"/>
                        </a:rPr>
                        <a:t>20.000*(%0)=0</a:t>
                      </a:r>
                    </a:p>
                  </a:txBody>
                  <a:tcPr/>
                </a:tc>
                <a:tc>
                  <a:txBody>
                    <a:bodyPr/>
                    <a:lstStyle/>
                    <a:p>
                      <a:r>
                        <a:rPr lang="tr-TR" sz="1400" dirty="0" smtClean="0">
                          <a:latin typeface="Calibri" panose="020F0502020204030204" pitchFamily="34" charset="0"/>
                          <a:cs typeface="Calibri" panose="020F0502020204030204" pitchFamily="34" charset="0"/>
                        </a:rPr>
                        <a:t>Nihai Rapor</a:t>
                      </a:r>
                    </a:p>
                    <a:p>
                      <a:r>
                        <a:rPr lang="tr-TR" sz="1400" dirty="0" smtClean="0">
                          <a:latin typeface="Calibri" panose="020F0502020204030204" pitchFamily="34" charset="0"/>
                          <a:cs typeface="Calibri" panose="020F0502020204030204" pitchFamily="34" charset="0"/>
                        </a:rPr>
                        <a:t>(Fatura,</a:t>
                      </a:r>
                      <a:r>
                        <a:rPr lang="tr-TR" sz="1400" baseline="0" dirty="0" smtClean="0">
                          <a:latin typeface="Calibri" panose="020F0502020204030204" pitchFamily="34" charset="0"/>
                          <a:cs typeface="Calibri" panose="020F0502020204030204" pitchFamily="34" charset="0"/>
                        </a:rPr>
                        <a:t> Dekont, Ödemeler ve İspatlayıcı Belgeler)</a:t>
                      </a:r>
                      <a:endParaRPr lang="tr-TR" sz="1400" dirty="0">
                        <a:latin typeface="Calibri" panose="020F0502020204030204" pitchFamily="34" charset="0"/>
                        <a:cs typeface="Calibri" panose="020F0502020204030204" pitchFamily="34" charset="0"/>
                      </a:endParaRPr>
                    </a:p>
                  </a:txBody>
                  <a:tcPr/>
                </a:tc>
                <a:tc>
                  <a:txBody>
                    <a:bodyPr/>
                    <a:lstStyle/>
                    <a:p>
                      <a:pPr algn="r"/>
                      <a:r>
                        <a:rPr lang="tr-TR" sz="1400" dirty="0" smtClean="0">
                          <a:solidFill>
                            <a:schemeClr val="accent2"/>
                          </a:solidFill>
                          <a:latin typeface="Calibri" panose="020F0502020204030204" pitchFamily="34" charset="0"/>
                          <a:cs typeface="Calibri" panose="020F0502020204030204" pitchFamily="34" charset="0"/>
                        </a:rPr>
                        <a:t>0</a:t>
                      </a:r>
                      <a:endParaRPr lang="tr-TR" sz="1400" dirty="0">
                        <a:solidFill>
                          <a:schemeClr val="accent2"/>
                        </a:solidFill>
                        <a:latin typeface="Calibri" panose="020F0502020204030204" pitchFamily="34" charset="0"/>
                        <a:cs typeface="Calibri" panose="020F0502020204030204" pitchFamily="34" charset="0"/>
                      </a:endParaRPr>
                    </a:p>
                  </a:txBody>
                  <a:tcPr/>
                </a:tc>
                <a:tc>
                  <a:txBody>
                    <a:bodyPr/>
                    <a:lstStyle/>
                    <a:p>
                      <a:pPr algn="r"/>
                      <a:r>
                        <a:rPr lang="tr-TR" sz="1400" b="1" dirty="0" smtClean="0">
                          <a:solidFill>
                            <a:schemeClr val="tx1"/>
                          </a:solidFill>
                          <a:latin typeface="Calibri" panose="020F0502020204030204" pitchFamily="34" charset="0"/>
                          <a:cs typeface="Calibri" panose="020F0502020204030204" pitchFamily="34" charset="0"/>
                        </a:rPr>
                        <a:t>C</a:t>
                      </a:r>
                      <a:endParaRPr lang="tr-TR" sz="1400" b="1"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78062865"/>
                  </a:ext>
                </a:extLst>
              </a:tr>
              <a:tr h="336020">
                <a:tc>
                  <a:txBody>
                    <a:bodyPr/>
                    <a:lstStyle/>
                    <a:p>
                      <a:r>
                        <a:rPr lang="tr-TR" sz="1400" dirty="0" smtClean="0">
                          <a:latin typeface="Calibri" panose="020F0502020204030204" pitchFamily="34" charset="0"/>
                          <a:cs typeface="Calibri" panose="020F0502020204030204" pitchFamily="34" charset="0"/>
                        </a:rPr>
                        <a:t>Ajans</a:t>
                      </a:r>
                      <a:r>
                        <a:rPr lang="tr-TR" sz="1400" baseline="0" dirty="0" smtClean="0">
                          <a:latin typeface="Calibri" panose="020F0502020204030204" pitchFamily="34" charset="0"/>
                          <a:cs typeface="Calibri" panose="020F0502020204030204" pitchFamily="34" charset="0"/>
                        </a:rPr>
                        <a:t> Katkısı </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20.000*%100=20.000</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1-2</a:t>
                      </a:r>
                      <a:r>
                        <a:rPr lang="tr-TR" sz="1400" baseline="0" dirty="0" smtClean="0">
                          <a:latin typeface="Calibri" panose="020F0502020204030204" pitchFamily="34" charset="0"/>
                          <a:cs typeface="Calibri" panose="020F0502020204030204" pitchFamily="34" charset="0"/>
                        </a:rPr>
                        <a:t> ay içinde</a:t>
                      </a:r>
                      <a:endParaRPr lang="tr-TR" sz="1400" dirty="0">
                        <a:latin typeface="Calibri" panose="020F0502020204030204" pitchFamily="34" charset="0"/>
                        <a:cs typeface="Calibri" panose="020F0502020204030204" pitchFamily="34" charset="0"/>
                      </a:endParaRPr>
                    </a:p>
                  </a:txBody>
                  <a:tcPr/>
                </a:tc>
                <a:tc>
                  <a:txBody>
                    <a:bodyPr/>
                    <a:lstStyle/>
                    <a:p>
                      <a:pPr algn="r"/>
                      <a:r>
                        <a:rPr lang="tr-TR" sz="1400" dirty="0" smtClean="0">
                          <a:solidFill>
                            <a:srgbClr val="0ABE0E"/>
                          </a:solidFill>
                          <a:latin typeface="Calibri" panose="020F0502020204030204" pitchFamily="34" charset="0"/>
                          <a:cs typeface="Calibri" panose="020F0502020204030204" pitchFamily="34" charset="0"/>
                        </a:rPr>
                        <a:t>20.000</a:t>
                      </a:r>
                      <a:endParaRPr lang="tr-TR" sz="1400" dirty="0">
                        <a:solidFill>
                          <a:srgbClr val="0ABE0E"/>
                        </a:solidFill>
                        <a:latin typeface="Calibri" panose="020F0502020204030204" pitchFamily="34" charset="0"/>
                        <a:cs typeface="Calibri" panose="020F0502020204030204" pitchFamily="34" charset="0"/>
                      </a:endParaRPr>
                    </a:p>
                  </a:txBody>
                  <a:tcPr/>
                </a:tc>
                <a:tc>
                  <a:txBody>
                    <a:bodyPr/>
                    <a:lstStyle/>
                    <a:p>
                      <a:pPr algn="r"/>
                      <a:r>
                        <a:rPr lang="tr-TR" sz="1400" b="1" dirty="0" smtClean="0">
                          <a:solidFill>
                            <a:schemeClr val="tx1"/>
                          </a:solidFill>
                          <a:latin typeface="Calibri" panose="020F0502020204030204" pitchFamily="34" charset="0"/>
                          <a:cs typeface="Calibri" panose="020F0502020204030204" pitchFamily="34" charset="0"/>
                        </a:rPr>
                        <a:t>D</a:t>
                      </a:r>
                      <a:endParaRPr lang="tr-TR" sz="1400" b="1"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43846271"/>
                  </a:ext>
                </a:extLst>
              </a:tr>
              <a:tr h="283985">
                <a:tc>
                  <a:txBody>
                    <a:bodyPr/>
                    <a:lstStyle/>
                    <a:p>
                      <a:endParaRPr lang="tr-TR" sz="1400" dirty="0">
                        <a:latin typeface="Calibri" panose="020F0502020204030204" pitchFamily="34" charset="0"/>
                        <a:cs typeface="Calibri" panose="020F0502020204030204" pitchFamily="34" charset="0"/>
                      </a:endParaRPr>
                    </a:p>
                  </a:txBody>
                  <a:tcPr/>
                </a:tc>
                <a:tc>
                  <a:txBody>
                    <a:bodyPr/>
                    <a:lstStyle/>
                    <a:p>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TOPLAM</a:t>
                      </a:r>
                      <a:endParaRPr lang="tr-TR" sz="1400" dirty="0">
                        <a:latin typeface="Calibri" panose="020F0502020204030204" pitchFamily="34" charset="0"/>
                        <a:cs typeface="Calibri" panose="020F0502020204030204" pitchFamily="34" charset="0"/>
                      </a:endParaRPr>
                    </a:p>
                  </a:txBody>
                  <a:tcPr/>
                </a:tc>
                <a:tc>
                  <a:txBody>
                    <a:bodyPr/>
                    <a:lstStyle/>
                    <a:p>
                      <a:pPr algn="r"/>
                      <a:r>
                        <a:rPr lang="tr-TR" sz="1400" baseline="0" dirty="0" smtClean="0">
                          <a:solidFill>
                            <a:srgbClr val="0ABE0E"/>
                          </a:solidFill>
                          <a:latin typeface="Calibri" panose="020F0502020204030204" pitchFamily="34" charset="0"/>
                          <a:cs typeface="Calibri" panose="020F0502020204030204" pitchFamily="34" charset="0"/>
                        </a:rPr>
                        <a:t>50.000</a:t>
                      </a:r>
                      <a:endParaRPr lang="tr-TR" sz="1400" dirty="0">
                        <a:solidFill>
                          <a:srgbClr val="0ABE0E"/>
                        </a:solidFill>
                        <a:latin typeface="Calibri" panose="020F0502020204030204" pitchFamily="34" charset="0"/>
                        <a:cs typeface="Calibri" panose="020F0502020204030204" pitchFamily="34" charset="0"/>
                      </a:endParaRPr>
                    </a:p>
                  </a:txBody>
                  <a:tcPr/>
                </a:tc>
                <a:tc>
                  <a:txBody>
                    <a:bodyPr/>
                    <a:lstStyle/>
                    <a:p>
                      <a:pPr algn="r"/>
                      <a:endParaRPr lang="tr-TR" sz="1400" dirty="0">
                        <a:solidFill>
                          <a:srgbClr val="0ABE0E"/>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88354649"/>
                  </a:ext>
                </a:extLst>
              </a:tr>
            </a:tbl>
          </a:graphicData>
        </a:graphic>
      </p:graphicFrame>
      <p:sp>
        <p:nvSpPr>
          <p:cNvPr id="2" name="Metin kutusu 1"/>
          <p:cNvSpPr txBox="1"/>
          <p:nvPr/>
        </p:nvSpPr>
        <p:spPr>
          <a:xfrm>
            <a:off x="3419872" y="1167135"/>
            <a:ext cx="2191306" cy="461665"/>
          </a:xfrm>
          <a:prstGeom prst="rect">
            <a:avLst/>
          </a:prstGeom>
          <a:noFill/>
        </p:spPr>
        <p:txBody>
          <a:bodyPr wrap="none" rtlCol="0">
            <a:spAutoFit/>
          </a:bodyPr>
          <a:lstStyle/>
          <a:p>
            <a:r>
              <a:rPr lang="tr-TR" sz="2400" dirty="0" smtClean="0">
                <a:latin typeface="Calibri" panose="020F0502020204030204" pitchFamily="34" charset="0"/>
                <a:cs typeface="Calibri" panose="020F0502020204030204" pitchFamily="34" charset="0"/>
              </a:rPr>
              <a:t>Kamu Kurumları</a:t>
            </a:r>
            <a:endParaRPr lang="tr-TR" sz="2400" dirty="0">
              <a:latin typeface="Calibri" panose="020F0502020204030204" pitchFamily="34" charset="0"/>
              <a:cs typeface="Calibri" panose="020F0502020204030204" pitchFamily="34" charset="0"/>
            </a:endParaRPr>
          </a:p>
        </p:txBody>
      </p:sp>
      <p:sp>
        <p:nvSpPr>
          <p:cNvPr id="13" name="Metin kutusu 12"/>
          <p:cNvSpPr txBox="1"/>
          <p:nvPr/>
        </p:nvSpPr>
        <p:spPr>
          <a:xfrm>
            <a:off x="3563887" y="5127575"/>
            <a:ext cx="2907847" cy="461665"/>
          </a:xfrm>
          <a:prstGeom prst="rect">
            <a:avLst/>
          </a:prstGeom>
          <a:noFill/>
        </p:spPr>
        <p:txBody>
          <a:bodyPr wrap="none" rtlCol="0">
            <a:spAutoFit/>
          </a:bodyPr>
          <a:lstStyle/>
          <a:p>
            <a:r>
              <a:rPr lang="tr-TR" sz="2400" dirty="0" smtClean="0">
                <a:latin typeface="Calibri" panose="020F0502020204030204" pitchFamily="34" charset="0"/>
                <a:cs typeface="Calibri" panose="020F0502020204030204" pitchFamily="34" charset="0"/>
              </a:rPr>
              <a:t>Kamu Harici Kurumlar</a:t>
            </a:r>
            <a:endParaRPr lang="tr-TR" sz="2400" dirty="0">
              <a:latin typeface="Calibri" panose="020F0502020204030204" pitchFamily="34" charset="0"/>
              <a:cs typeface="Calibri" panose="020F0502020204030204" pitchFamily="34" charset="0"/>
            </a:endParaRPr>
          </a:p>
        </p:txBody>
      </p:sp>
      <p:sp>
        <p:nvSpPr>
          <p:cNvPr id="14" name="Metin kutusu 13"/>
          <p:cNvSpPr txBox="1"/>
          <p:nvPr/>
        </p:nvSpPr>
        <p:spPr>
          <a:xfrm>
            <a:off x="1619672" y="5408056"/>
            <a:ext cx="1743656" cy="1477328"/>
          </a:xfrm>
          <a:prstGeom prst="rect">
            <a:avLst/>
          </a:prstGeom>
          <a:solidFill>
            <a:srgbClr val="0070C0"/>
          </a:solidFill>
        </p:spPr>
        <p:txBody>
          <a:bodyPr wrap="square">
            <a:spAutoFit/>
          </a:bodyPr>
          <a:lstStyle/>
          <a:p>
            <a:pPr algn="ctr">
              <a:defRPr/>
            </a:pPr>
            <a:r>
              <a:rPr lang="tr-TR" b="1" dirty="0" smtClean="0">
                <a:solidFill>
                  <a:schemeClr val="bg1"/>
                </a:solidFill>
                <a:latin typeface="Calibri" panose="020F0502020204030204" pitchFamily="34" charset="0"/>
                <a:cs typeface="Calibri" panose="020F0502020204030204" pitchFamily="34" charset="0"/>
              </a:rPr>
              <a:t>Ön Ödeme Öncesi :</a:t>
            </a:r>
            <a:endParaRPr lang="tr-TR" b="1" dirty="0">
              <a:solidFill>
                <a:schemeClr val="bg1"/>
              </a:solidFill>
              <a:latin typeface="Calibri" panose="020F0502020204030204" pitchFamily="34" charset="0"/>
              <a:cs typeface="Calibri" panose="020F0502020204030204" pitchFamily="34" charset="0"/>
            </a:endParaRPr>
          </a:p>
          <a:p>
            <a:pPr algn="ctr">
              <a:defRPr/>
            </a:pPr>
            <a:r>
              <a:rPr lang="tr-TR" dirty="0" smtClean="0">
                <a:solidFill>
                  <a:schemeClr val="bg1"/>
                </a:solidFill>
                <a:latin typeface="Calibri" panose="020F0502020204030204" pitchFamily="34" charset="0"/>
                <a:cs typeface="Calibri" panose="020F0502020204030204" pitchFamily="34" charset="0"/>
              </a:rPr>
              <a:t>A hesaba yatırılır</a:t>
            </a:r>
            <a:r>
              <a:rPr lang="tr-TR" dirty="0">
                <a:solidFill>
                  <a:schemeClr val="bg1"/>
                </a:solidFill>
                <a:latin typeface="Calibri" panose="020F0502020204030204" pitchFamily="34" charset="0"/>
                <a:cs typeface="Calibri" panose="020F0502020204030204" pitchFamily="34" charset="0"/>
              </a:rPr>
              <a:t> </a:t>
            </a:r>
            <a:r>
              <a:rPr lang="tr-TR" dirty="0" smtClean="0">
                <a:solidFill>
                  <a:schemeClr val="bg1"/>
                </a:solidFill>
                <a:latin typeface="Calibri" panose="020F0502020204030204" pitchFamily="34" charset="0"/>
                <a:cs typeface="Calibri" panose="020F0502020204030204" pitchFamily="34" charset="0"/>
              </a:rPr>
              <a:t> </a:t>
            </a:r>
            <a:r>
              <a:rPr lang="tr-TR" b="1" u="sng" dirty="0" smtClean="0">
                <a:solidFill>
                  <a:srgbClr val="FF0000"/>
                </a:solidFill>
                <a:latin typeface="Calibri" panose="020F0502020204030204" pitchFamily="34" charset="0"/>
                <a:cs typeface="Calibri" panose="020F0502020204030204" pitchFamily="34" charset="0"/>
              </a:rPr>
              <a:t>B</a:t>
            </a:r>
            <a:r>
              <a:rPr lang="tr-TR" dirty="0" smtClean="0">
                <a:solidFill>
                  <a:schemeClr val="bg1"/>
                </a:solidFill>
                <a:latin typeface="Calibri" panose="020F0502020204030204" pitchFamily="34" charset="0"/>
                <a:cs typeface="Calibri" panose="020F0502020204030204" pitchFamily="34" charset="0"/>
              </a:rPr>
              <a:t> talep edilir(B harcanır)</a:t>
            </a:r>
          </a:p>
        </p:txBody>
      </p:sp>
      <p:sp>
        <p:nvSpPr>
          <p:cNvPr id="15" name="Metin kutusu 14"/>
          <p:cNvSpPr txBox="1"/>
          <p:nvPr/>
        </p:nvSpPr>
        <p:spPr>
          <a:xfrm>
            <a:off x="5292080" y="5613047"/>
            <a:ext cx="2016224" cy="1200329"/>
          </a:xfrm>
          <a:prstGeom prst="rect">
            <a:avLst/>
          </a:prstGeom>
          <a:solidFill>
            <a:srgbClr val="0070C0"/>
          </a:solidFill>
        </p:spPr>
        <p:txBody>
          <a:bodyPr wrap="square">
            <a:spAutoFit/>
          </a:bodyPr>
          <a:lstStyle/>
          <a:p>
            <a:pPr algn="ctr">
              <a:defRPr/>
            </a:pPr>
            <a:r>
              <a:rPr lang="tr-TR" b="1" dirty="0" smtClean="0">
                <a:solidFill>
                  <a:schemeClr val="bg1"/>
                </a:solidFill>
                <a:latin typeface="Calibri" panose="020F0502020204030204" pitchFamily="34" charset="0"/>
                <a:cs typeface="Calibri" panose="020F0502020204030204" pitchFamily="34" charset="0"/>
              </a:rPr>
              <a:t>Nihai </a:t>
            </a:r>
            <a:r>
              <a:rPr lang="tr-TR" b="1" dirty="0">
                <a:solidFill>
                  <a:schemeClr val="bg1"/>
                </a:solidFill>
                <a:latin typeface="Calibri" panose="020F0502020204030204" pitchFamily="34" charset="0"/>
                <a:cs typeface="Calibri" panose="020F0502020204030204" pitchFamily="34" charset="0"/>
              </a:rPr>
              <a:t>Rapor Öncesi Gerekli Harcama:</a:t>
            </a:r>
          </a:p>
          <a:p>
            <a:pPr algn="ctr">
              <a:defRPr/>
            </a:pPr>
            <a:r>
              <a:rPr lang="tr-TR" dirty="0" smtClean="0">
                <a:solidFill>
                  <a:schemeClr val="bg1"/>
                </a:solidFill>
                <a:latin typeface="Calibri" panose="020F0502020204030204" pitchFamily="34" charset="0"/>
                <a:cs typeface="Calibri" panose="020F0502020204030204" pitchFamily="34" charset="0"/>
              </a:rPr>
              <a:t>(C+D)ödenir </a:t>
            </a:r>
            <a:r>
              <a:rPr lang="tr-TR" dirty="0">
                <a:solidFill>
                  <a:schemeClr val="bg1"/>
                </a:solidFill>
                <a:latin typeface="Calibri" panose="020F0502020204030204" pitchFamily="34" charset="0"/>
                <a:cs typeface="Calibri" panose="020F0502020204030204" pitchFamily="34" charset="0"/>
              </a:rPr>
              <a:t>ve </a:t>
            </a:r>
            <a:r>
              <a:rPr lang="tr-TR" b="1" u="sng"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a:t>
            </a:r>
            <a:r>
              <a:rPr lang="tr-TR" dirty="0" smtClean="0">
                <a:solidFill>
                  <a:schemeClr val="bg1"/>
                </a:solidFill>
                <a:latin typeface="Calibri" panose="020F0502020204030204" pitchFamily="34" charset="0"/>
                <a:cs typeface="Calibri" panose="020F0502020204030204" pitchFamily="34" charset="0"/>
              </a:rPr>
              <a:t> </a:t>
            </a:r>
            <a:r>
              <a:rPr lang="tr-TR" dirty="0">
                <a:solidFill>
                  <a:schemeClr val="bg1"/>
                </a:solidFill>
                <a:latin typeface="Calibri" panose="020F0502020204030204" pitchFamily="34" charset="0"/>
                <a:cs typeface="Calibri" panose="020F0502020204030204" pitchFamily="34" charset="0"/>
              </a:rPr>
              <a:t>t</a:t>
            </a:r>
            <a:r>
              <a:rPr lang="tr-TR" dirty="0" smtClean="0">
                <a:solidFill>
                  <a:schemeClr val="bg1"/>
                </a:solidFill>
                <a:latin typeface="Calibri" panose="020F0502020204030204" pitchFamily="34" charset="0"/>
                <a:cs typeface="Calibri" panose="020F0502020204030204" pitchFamily="34" charset="0"/>
              </a:rPr>
              <a:t>alep </a:t>
            </a:r>
            <a:r>
              <a:rPr lang="tr-TR" dirty="0">
                <a:solidFill>
                  <a:schemeClr val="bg1"/>
                </a:solidFill>
                <a:latin typeface="Calibri" panose="020F0502020204030204" pitchFamily="34" charset="0"/>
                <a:cs typeface="Calibri" panose="020F0502020204030204" pitchFamily="34" charset="0"/>
              </a:rPr>
              <a:t>e</a:t>
            </a:r>
            <a:r>
              <a:rPr lang="tr-TR" dirty="0" smtClean="0">
                <a:solidFill>
                  <a:schemeClr val="bg1"/>
                </a:solidFill>
                <a:latin typeface="Calibri" panose="020F0502020204030204" pitchFamily="34" charset="0"/>
                <a:cs typeface="Calibri" panose="020F0502020204030204" pitchFamily="34" charset="0"/>
              </a:rPr>
              <a:t>dilir</a:t>
            </a:r>
            <a:endParaRPr lang="tr-TR"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701224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36512" y="-74796"/>
            <a:ext cx="9180512" cy="6845300"/>
          </a:xfrm>
          <a:prstGeom prst="rect">
            <a:avLst/>
          </a:prstGeom>
          <a:noFill/>
          <a:ln w="9525">
            <a:noFill/>
            <a:miter lim="800000"/>
            <a:headEnd/>
            <a:tailEnd/>
          </a:ln>
        </p:spPr>
      </p:pic>
      <p:sp>
        <p:nvSpPr>
          <p:cNvPr id="7" name="6 Metin kutusu"/>
          <p:cNvSpPr txBox="1"/>
          <p:nvPr/>
        </p:nvSpPr>
        <p:spPr>
          <a:xfrm>
            <a:off x="3563888" y="359658"/>
            <a:ext cx="4032448"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Nihai Ödeme</a:t>
            </a:r>
          </a:p>
        </p:txBody>
      </p:sp>
      <p:sp>
        <p:nvSpPr>
          <p:cNvPr id="4104" name="AutoShape 8"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6" name="AutoShape 10"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36866" name="Picture 2" descr="http://www.akreditifdanismanlik.com/resimler/2011/11/teyitsiz-akreditifler...jpg"/>
          <p:cNvPicPr>
            <a:picLocks noChangeAspect="1" noChangeArrowheads="1"/>
          </p:cNvPicPr>
          <p:nvPr/>
        </p:nvPicPr>
        <p:blipFill>
          <a:blip r:embed="rId4" cstate="print"/>
          <a:srcRect/>
          <a:stretch>
            <a:fillRect/>
          </a:stretch>
        </p:blipFill>
        <p:spPr bwMode="auto">
          <a:xfrm>
            <a:off x="6804247" y="5517231"/>
            <a:ext cx="1440161" cy="1080121"/>
          </a:xfrm>
          <a:prstGeom prst="rect">
            <a:avLst/>
          </a:prstGeom>
          <a:noFill/>
        </p:spPr>
      </p:pic>
      <p:pic>
        <p:nvPicPr>
          <p:cNvPr id="36868" name="Picture 4" descr="http://www.jetnakit.com/wp-content/uploads/online-para-kazanma.jpg"/>
          <p:cNvPicPr>
            <a:picLocks noChangeAspect="1" noChangeArrowheads="1"/>
          </p:cNvPicPr>
          <p:nvPr/>
        </p:nvPicPr>
        <p:blipFill>
          <a:blip r:embed="rId5" cstate="print"/>
          <a:srcRect/>
          <a:stretch>
            <a:fillRect/>
          </a:stretch>
        </p:blipFill>
        <p:spPr bwMode="auto">
          <a:xfrm>
            <a:off x="4432438" y="5445224"/>
            <a:ext cx="1147674" cy="1113245"/>
          </a:xfrm>
          <a:prstGeom prst="rect">
            <a:avLst/>
          </a:prstGeom>
          <a:noFill/>
        </p:spPr>
      </p:pic>
      <p:pic>
        <p:nvPicPr>
          <p:cNvPr id="36870" name="Picture 6" descr="http://www.kamudanhaber.com/images/haberler/buyuksehirde_calisan_memura_ek_odeme_h72416.jpg"/>
          <p:cNvPicPr>
            <a:picLocks noChangeAspect="1" noChangeArrowheads="1"/>
          </p:cNvPicPr>
          <p:nvPr/>
        </p:nvPicPr>
        <p:blipFill>
          <a:blip r:embed="rId6" cstate="print"/>
          <a:srcRect/>
          <a:stretch>
            <a:fillRect/>
          </a:stretch>
        </p:blipFill>
        <p:spPr bwMode="auto">
          <a:xfrm>
            <a:off x="7740352" y="116632"/>
            <a:ext cx="1152128" cy="864097"/>
          </a:xfrm>
          <a:prstGeom prst="rect">
            <a:avLst/>
          </a:prstGeom>
          <a:noFill/>
        </p:spPr>
      </p:pic>
      <p:sp>
        <p:nvSpPr>
          <p:cNvPr id="16" name="15 Metin kutusu"/>
          <p:cNvSpPr txBox="1"/>
          <p:nvPr/>
        </p:nvSpPr>
        <p:spPr>
          <a:xfrm>
            <a:off x="460375" y="901280"/>
            <a:ext cx="7632848" cy="2421176"/>
          </a:xfrm>
          <a:prstGeom prst="rect">
            <a:avLst/>
          </a:prstGeom>
          <a:noFill/>
        </p:spPr>
        <p:txBody>
          <a:bodyPr wrap="square" rtlCol="0">
            <a:spAutoFit/>
          </a:bodyPr>
          <a:lstStyle/>
          <a:p>
            <a:endParaRPr lang="tr-TR" dirty="0" smtClean="0"/>
          </a:p>
          <a:p>
            <a:pPr marL="365760" lvl="0" indent="-256032">
              <a:spcBef>
                <a:spcPts val="400"/>
              </a:spcBef>
              <a:buClr>
                <a:srgbClr val="2DA2BF"/>
              </a:buClr>
              <a:buSzPct val="68000"/>
              <a:buFont typeface="Wingdings 3"/>
              <a:buChar char=""/>
            </a:pPr>
            <a:r>
              <a:rPr lang="tr-TR" sz="2000" dirty="0" smtClean="0">
                <a:latin typeface="Calibri" panose="020F0502020204030204" pitchFamily="34" charset="0"/>
                <a:cs typeface="Calibri" panose="020F0502020204030204" pitchFamily="34" charset="0"/>
              </a:rPr>
              <a:t>Nihai ödeme alınabilmesi için RAPORLAMA yapılması esastır.</a:t>
            </a:r>
          </a:p>
          <a:p>
            <a:pPr marL="365760" lvl="0" indent="-256032">
              <a:spcBef>
                <a:spcPts val="400"/>
              </a:spcBef>
              <a:buClr>
                <a:srgbClr val="2DA2BF"/>
              </a:buClr>
              <a:buSzPct val="68000"/>
              <a:buFont typeface="Wingdings 3"/>
              <a:buChar char=""/>
            </a:pPr>
            <a:endParaRPr lang="tr-TR" sz="2000" dirty="0" smtClean="0">
              <a:latin typeface="Calibri" panose="020F0502020204030204" pitchFamily="34" charset="0"/>
              <a:cs typeface="Calibri" panose="020F0502020204030204" pitchFamily="34" charset="0"/>
            </a:endParaRPr>
          </a:p>
          <a:p>
            <a:pPr marL="365760" lvl="0" indent="-256032">
              <a:spcBef>
                <a:spcPts val="400"/>
              </a:spcBef>
              <a:buClr>
                <a:srgbClr val="2DA2BF"/>
              </a:buClr>
              <a:buSzPct val="68000"/>
              <a:buFont typeface="Wingdings 3"/>
              <a:buChar char=""/>
            </a:pPr>
            <a:r>
              <a:rPr lang="tr-TR" sz="2000" dirty="0" smtClean="0">
                <a:latin typeface="Calibri" panose="020F0502020204030204" pitchFamily="34" charset="0"/>
                <a:cs typeface="Calibri" panose="020F0502020204030204" pitchFamily="34" charset="0"/>
              </a:rPr>
              <a:t>Nihai ödeme tutarları raporlama standartlarına uygun harcama belgeleri ve </a:t>
            </a:r>
            <a:r>
              <a:rPr lang="tr-TR" sz="2000" u="sng" dirty="0" smtClean="0">
                <a:latin typeface="Calibri" panose="020F0502020204030204" pitchFamily="34" charset="0"/>
                <a:cs typeface="Calibri" panose="020F0502020204030204" pitchFamily="34" charset="0"/>
              </a:rPr>
              <a:t>proje hesabından yapılan ödemeler </a:t>
            </a:r>
            <a:r>
              <a:rPr lang="tr-TR" sz="2000" dirty="0" smtClean="0">
                <a:latin typeface="Calibri" panose="020F0502020204030204" pitchFamily="34" charset="0"/>
                <a:cs typeface="Calibri" panose="020F0502020204030204" pitchFamily="34" charset="0"/>
              </a:rPr>
              <a:t>dikkate alınarak belirlenir.</a:t>
            </a:r>
          </a:p>
          <a:p>
            <a:pPr marL="365760" lvl="0" indent="-256032">
              <a:spcBef>
                <a:spcPts val="400"/>
              </a:spcBef>
              <a:buClr>
                <a:srgbClr val="2DA2BF"/>
              </a:buClr>
              <a:buSzPct val="68000"/>
              <a:buFont typeface="Wingdings 3"/>
              <a:buChar char=""/>
            </a:pPr>
            <a:endParaRPr lang="tr-TR" sz="2000" dirty="0" smtClean="0">
              <a:latin typeface="Calibri" panose="020F0502020204030204" pitchFamily="34" charset="0"/>
              <a:cs typeface="Calibri" panose="020F0502020204030204" pitchFamily="34" charset="0"/>
            </a:endParaRPr>
          </a:p>
        </p:txBody>
      </p:sp>
      <p:sp>
        <p:nvSpPr>
          <p:cNvPr id="12" name="11 Sağ Ok"/>
          <p:cNvSpPr/>
          <p:nvPr/>
        </p:nvSpPr>
        <p:spPr>
          <a:xfrm rot="690606">
            <a:off x="1498087" y="4229824"/>
            <a:ext cx="2216971" cy="1181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12 Metin kutusu"/>
          <p:cNvSpPr txBox="1"/>
          <p:nvPr/>
        </p:nvSpPr>
        <p:spPr>
          <a:xfrm>
            <a:off x="2051720" y="3851756"/>
            <a:ext cx="1800200" cy="369332"/>
          </a:xfrm>
          <a:prstGeom prst="rect">
            <a:avLst/>
          </a:prstGeom>
          <a:noFill/>
        </p:spPr>
        <p:txBody>
          <a:bodyPr wrap="square" rtlCol="0">
            <a:spAutoFit/>
          </a:bodyPr>
          <a:lstStyle/>
          <a:p>
            <a:r>
              <a:rPr lang="tr-TR" dirty="0" smtClean="0"/>
              <a:t>HİBE</a:t>
            </a:r>
            <a:endParaRPr lang="tr-TR" dirty="0"/>
          </a:p>
        </p:txBody>
      </p:sp>
      <p:sp>
        <p:nvSpPr>
          <p:cNvPr id="15" name="14 Metin kutusu"/>
          <p:cNvSpPr txBox="1"/>
          <p:nvPr/>
        </p:nvSpPr>
        <p:spPr>
          <a:xfrm>
            <a:off x="323528" y="3596823"/>
            <a:ext cx="1440160" cy="1200329"/>
          </a:xfrm>
          <a:prstGeom prst="rect">
            <a:avLst/>
          </a:prstGeom>
          <a:noFill/>
        </p:spPr>
        <p:txBody>
          <a:bodyPr wrap="square" rtlCol="0">
            <a:spAutoFit/>
          </a:bodyPr>
          <a:lstStyle/>
          <a:p>
            <a:r>
              <a:rPr lang="tr-TR" dirty="0" smtClean="0"/>
              <a:t>         AJANS BANKA      HESABI</a:t>
            </a:r>
            <a:endParaRPr lang="tr-TR" dirty="0"/>
          </a:p>
        </p:txBody>
      </p:sp>
      <p:sp>
        <p:nvSpPr>
          <p:cNvPr id="19" name="18 Metin kutusu"/>
          <p:cNvSpPr txBox="1"/>
          <p:nvPr/>
        </p:nvSpPr>
        <p:spPr>
          <a:xfrm>
            <a:off x="7236296" y="4437112"/>
            <a:ext cx="2016224" cy="923330"/>
          </a:xfrm>
          <a:prstGeom prst="rect">
            <a:avLst/>
          </a:prstGeom>
          <a:noFill/>
        </p:spPr>
        <p:txBody>
          <a:bodyPr wrap="square" rtlCol="0">
            <a:spAutoFit/>
          </a:bodyPr>
          <a:lstStyle/>
          <a:p>
            <a:r>
              <a:rPr lang="tr-TR" dirty="0" smtClean="0"/>
              <a:t>YÜKLENİCİ (ALACAKLI) HESABI</a:t>
            </a:r>
            <a:endParaRPr lang="tr-TR" dirty="0"/>
          </a:p>
        </p:txBody>
      </p:sp>
      <p:sp>
        <p:nvSpPr>
          <p:cNvPr id="20" name="19 Yukarı Ok"/>
          <p:cNvSpPr/>
          <p:nvPr/>
        </p:nvSpPr>
        <p:spPr>
          <a:xfrm rot="4222005">
            <a:off x="2513080" y="4114140"/>
            <a:ext cx="141158" cy="238244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20 Metin kutusu"/>
          <p:cNvSpPr txBox="1"/>
          <p:nvPr/>
        </p:nvSpPr>
        <p:spPr>
          <a:xfrm>
            <a:off x="251520" y="5890046"/>
            <a:ext cx="2232248" cy="923330"/>
          </a:xfrm>
          <a:prstGeom prst="rect">
            <a:avLst/>
          </a:prstGeom>
          <a:noFill/>
        </p:spPr>
        <p:txBody>
          <a:bodyPr wrap="square" rtlCol="0">
            <a:spAutoFit/>
          </a:bodyPr>
          <a:lstStyle/>
          <a:p>
            <a:r>
              <a:rPr lang="tr-TR" dirty="0" smtClean="0"/>
              <a:t>Proje Yaralanıcı Hesabı</a:t>
            </a:r>
          </a:p>
          <a:p>
            <a:endParaRPr lang="tr-TR" dirty="0"/>
          </a:p>
        </p:txBody>
      </p:sp>
      <p:sp>
        <p:nvSpPr>
          <p:cNvPr id="22" name="21 Metin kutusu"/>
          <p:cNvSpPr txBox="1"/>
          <p:nvPr/>
        </p:nvSpPr>
        <p:spPr>
          <a:xfrm>
            <a:off x="2123728" y="4581128"/>
            <a:ext cx="1800200" cy="369332"/>
          </a:xfrm>
          <a:prstGeom prst="rect">
            <a:avLst/>
          </a:prstGeom>
          <a:noFill/>
        </p:spPr>
        <p:txBody>
          <a:bodyPr wrap="square" rtlCol="0">
            <a:spAutoFit/>
          </a:bodyPr>
          <a:lstStyle/>
          <a:p>
            <a:r>
              <a:rPr lang="tr-TR" dirty="0" smtClean="0"/>
              <a:t>EFT/HAVALE</a:t>
            </a:r>
            <a:endParaRPr lang="tr-TR" dirty="0"/>
          </a:p>
        </p:txBody>
      </p:sp>
      <p:sp>
        <p:nvSpPr>
          <p:cNvPr id="23" name="22 Metin kutusu"/>
          <p:cNvSpPr txBox="1"/>
          <p:nvPr/>
        </p:nvSpPr>
        <p:spPr>
          <a:xfrm>
            <a:off x="5580112" y="4797152"/>
            <a:ext cx="1656184" cy="369332"/>
          </a:xfrm>
          <a:prstGeom prst="rect">
            <a:avLst/>
          </a:prstGeom>
          <a:noFill/>
        </p:spPr>
        <p:txBody>
          <a:bodyPr wrap="square" rtlCol="0">
            <a:spAutoFit/>
          </a:bodyPr>
          <a:lstStyle/>
          <a:p>
            <a:r>
              <a:rPr lang="tr-TR" dirty="0" smtClean="0"/>
              <a:t>EFT/HAVALE</a:t>
            </a:r>
            <a:endParaRPr lang="tr-TR" dirty="0"/>
          </a:p>
        </p:txBody>
      </p:sp>
      <p:sp>
        <p:nvSpPr>
          <p:cNvPr id="25" name="24 Metin kutusu"/>
          <p:cNvSpPr txBox="1"/>
          <p:nvPr/>
        </p:nvSpPr>
        <p:spPr>
          <a:xfrm>
            <a:off x="2051720" y="5589240"/>
            <a:ext cx="1872208" cy="369332"/>
          </a:xfrm>
          <a:prstGeom prst="rect">
            <a:avLst/>
          </a:prstGeom>
          <a:noFill/>
        </p:spPr>
        <p:txBody>
          <a:bodyPr wrap="square" rtlCol="0">
            <a:spAutoFit/>
          </a:bodyPr>
          <a:lstStyle/>
          <a:p>
            <a:r>
              <a:rPr lang="tr-TR" dirty="0" smtClean="0"/>
              <a:t>EŞ FİNANSMAN</a:t>
            </a:r>
            <a:endParaRPr lang="tr-TR" dirty="0"/>
          </a:p>
        </p:txBody>
      </p:sp>
      <p:sp>
        <p:nvSpPr>
          <p:cNvPr id="24" name="16 Metin kutusu"/>
          <p:cNvSpPr txBox="1"/>
          <p:nvPr/>
        </p:nvSpPr>
        <p:spPr>
          <a:xfrm>
            <a:off x="3861226" y="4507465"/>
            <a:ext cx="1728192" cy="369332"/>
          </a:xfrm>
          <a:prstGeom prst="rect">
            <a:avLst/>
          </a:prstGeom>
          <a:noFill/>
        </p:spPr>
        <p:txBody>
          <a:bodyPr wrap="square" rtlCol="0">
            <a:spAutoFit/>
          </a:bodyPr>
          <a:lstStyle/>
          <a:p>
            <a:r>
              <a:rPr lang="tr-TR" dirty="0" smtClean="0"/>
              <a:t>PROJE HESABI</a:t>
            </a:r>
            <a:endParaRPr lang="tr-TR" dirty="0"/>
          </a:p>
        </p:txBody>
      </p:sp>
      <p:sp>
        <p:nvSpPr>
          <p:cNvPr id="26" name="17 Sağ Ok"/>
          <p:cNvSpPr/>
          <p:nvPr/>
        </p:nvSpPr>
        <p:spPr>
          <a:xfrm flipV="1">
            <a:off x="5589418" y="4579473"/>
            <a:ext cx="1656184" cy="1440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270453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ic.jpg"/>
          <p:cNvPicPr>
            <a:picLocks noChangeAspect="1"/>
          </p:cNvPicPr>
          <p:nvPr/>
        </p:nvPicPr>
        <p:blipFill>
          <a:blip r:embed="rId2" cstate="print"/>
          <a:srcRect/>
          <a:stretch>
            <a:fillRect/>
          </a:stretch>
        </p:blipFill>
        <p:spPr bwMode="auto">
          <a:xfrm>
            <a:off x="1" y="0"/>
            <a:ext cx="9191756" cy="6858000"/>
          </a:xfrm>
          <a:prstGeom prst="rect">
            <a:avLst/>
          </a:prstGeom>
          <a:noFill/>
          <a:ln w="9525">
            <a:noFill/>
            <a:miter lim="800000"/>
            <a:headEnd/>
            <a:tailEnd/>
          </a:ln>
        </p:spPr>
      </p:pic>
      <p:sp>
        <p:nvSpPr>
          <p:cNvPr id="8" name="7 Metin kutusu"/>
          <p:cNvSpPr txBox="1"/>
          <p:nvPr/>
        </p:nvSpPr>
        <p:spPr>
          <a:xfrm>
            <a:off x="179513" y="1484784"/>
            <a:ext cx="8772850" cy="4801314"/>
          </a:xfrm>
          <a:prstGeom prst="rect">
            <a:avLst/>
          </a:prstGeom>
          <a:noFill/>
        </p:spPr>
        <p:txBody>
          <a:bodyPr wrap="square" rtlCol="0">
            <a:spAutoFit/>
          </a:bodyPr>
          <a:lstStyle/>
          <a:p>
            <a:pPr marL="365760" lvl="0" indent="-256032">
              <a:spcBef>
                <a:spcPts val="400"/>
              </a:spcBef>
              <a:buClr>
                <a:srgbClr val="2DA2BF"/>
              </a:buClr>
              <a:buSzPct val="68000"/>
              <a:buFont typeface="Wingdings 3"/>
              <a:buChar char=""/>
            </a:pPr>
            <a:r>
              <a:rPr lang="tr-TR" sz="2200" dirty="0" smtClean="0">
                <a:latin typeface="Calibri" panose="020F0502020204030204" pitchFamily="34" charset="0"/>
                <a:cs typeface="Calibri" panose="020F0502020204030204" pitchFamily="34" charset="0"/>
              </a:rPr>
              <a:t>Nihai raporun,</a:t>
            </a:r>
          </a:p>
          <a:p>
            <a:pPr marL="365760" indent="-256032">
              <a:spcBef>
                <a:spcPts val="400"/>
              </a:spcBef>
              <a:buClr>
                <a:srgbClr val="2DA2BF"/>
              </a:buClr>
              <a:buSzPct val="68000"/>
              <a:buFont typeface="Wingdings 3"/>
              <a:buChar char=""/>
            </a:pPr>
            <a:r>
              <a:rPr lang="tr-TR" sz="2200" dirty="0">
                <a:latin typeface="Calibri" panose="020F0502020204030204" pitchFamily="34" charset="0"/>
                <a:cs typeface="Calibri" panose="020F0502020204030204" pitchFamily="34" charset="0"/>
              </a:rPr>
              <a:t>Sözleşme bitiş tarihinden önce ajansın ön değerlendirmesi için sunulması gereken fizibilite rapor taslağının, </a:t>
            </a:r>
          </a:p>
          <a:p>
            <a:pPr marL="365760" indent="-256032">
              <a:spcBef>
                <a:spcPts val="400"/>
              </a:spcBef>
              <a:buClr>
                <a:srgbClr val="2DA2BF"/>
              </a:buClr>
              <a:buSzPct val="68000"/>
              <a:buFont typeface="Wingdings 3"/>
              <a:buChar char=""/>
            </a:pPr>
            <a:r>
              <a:rPr lang="tr-TR" sz="2200" dirty="0" smtClean="0">
                <a:latin typeface="Calibri" panose="020F0502020204030204" pitchFamily="34" charset="0"/>
                <a:cs typeface="Calibri" panose="020F0502020204030204" pitchFamily="34" charset="0"/>
              </a:rPr>
              <a:t>Uygunluk </a:t>
            </a:r>
            <a:r>
              <a:rPr lang="tr-TR" sz="2200" dirty="0">
                <a:latin typeface="Calibri" panose="020F0502020204030204" pitchFamily="34" charset="0"/>
                <a:cs typeface="Calibri" panose="020F0502020204030204" pitchFamily="34" charset="0"/>
              </a:rPr>
              <a:t>değerlendirmesi için nihai raporla birlikte sunulması gereken fizibilite </a:t>
            </a:r>
            <a:r>
              <a:rPr lang="tr-TR" sz="2200" dirty="0" smtClean="0">
                <a:latin typeface="Calibri" panose="020F0502020204030204" pitchFamily="34" charset="0"/>
                <a:cs typeface="Calibri" panose="020F0502020204030204" pitchFamily="34" charset="0"/>
              </a:rPr>
              <a:t>raporunun,</a:t>
            </a:r>
          </a:p>
          <a:p>
            <a:pPr marL="365760" indent="-256032">
              <a:spcBef>
                <a:spcPts val="400"/>
              </a:spcBef>
              <a:buClr>
                <a:srgbClr val="2DA2BF"/>
              </a:buClr>
              <a:buSzPct val="68000"/>
              <a:buFont typeface="Wingdings 3"/>
              <a:buChar char=""/>
            </a:pPr>
            <a:r>
              <a:rPr lang="tr-TR" sz="2200" dirty="0" smtClean="0">
                <a:latin typeface="Calibri" panose="020F0502020204030204" pitchFamily="34" charset="0"/>
                <a:cs typeface="Calibri" panose="020F0502020204030204" pitchFamily="34" charset="0"/>
              </a:rPr>
              <a:t>Bunlara </a:t>
            </a:r>
            <a:r>
              <a:rPr lang="tr-TR" sz="2200" dirty="0">
                <a:latin typeface="Calibri" panose="020F0502020204030204" pitchFamily="34" charset="0"/>
                <a:cs typeface="Calibri" panose="020F0502020204030204" pitchFamily="34" charset="0"/>
              </a:rPr>
              <a:t>yönelik eksik </a:t>
            </a:r>
            <a:r>
              <a:rPr lang="tr-TR" sz="2200" dirty="0" smtClean="0">
                <a:latin typeface="Calibri" panose="020F0502020204030204" pitchFamily="34" charset="0"/>
                <a:cs typeface="Calibri" panose="020F0502020204030204" pitchFamily="34" charset="0"/>
              </a:rPr>
              <a:t>evrakların,</a:t>
            </a:r>
          </a:p>
          <a:p>
            <a:pPr marL="365760" indent="-256032">
              <a:spcBef>
                <a:spcPts val="400"/>
              </a:spcBef>
              <a:buClr>
                <a:srgbClr val="2DA2BF"/>
              </a:buClr>
              <a:buSzPct val="68000"/>
              <a:buFont typeface="Wingdings 3"/>
              <a:buChar char=""/>
            </a:pPr>
            <a:r>
              <a:rPr lang="tr-TR" sz="2200" dirty="0" smtClean="0">
                <a:latin typeface="Calibri" panose="020F0502020204030204" pitchFamily="34" charset="0"/>
                <a:cs typeface="Calibri" panose="020F0502020204030204" pitchFamily="34" charset="0"/>
              </a:rPr>
              <a:t>Proje </a:t>
            </a:r>
            <a:r>
              <a:rPr lang="tr-TR" sz="2200" dirty="0">
                <a:latin typeface="Calibri" panose="020F0502020204030204" pitchFamily="34" charset="0"/>
                <a:cs typeface="Calibri" panose="020F0502020204030204" pitchFamily="34" charset="0"/>
              </a:rPr>
              <a:t>sonrası değerlendirme raporlarının </a:t>
            </a:r>
            <a:r>
              <a:rPr lang="tr-TR" sz="2200" dirty="0" smtClean="0">
                <a:latin typeface="Calibri" panose="020F0502020204030204" pitchFamily="34" charset="0"/>
                <a:cs typeface="Calibri" panose="020F0502020204030204" pitchFamily="34" charset="0"/>
              </a:rPr>
              <a:t>sunulması,</a:t>
            </a:r>
          </a:p>
          <a:p>
            <a:pPr marL="109728">
              <a:spcBef>
                <a:spcPts val="400"/>
              </a:spcBef>
              <a:buClr>
                <a:srgbClr val="2DA2BF"/>
              </a:buClr>
              <a:buSzPct val="68000"/>
            </a:pPr>
            <a:endParaRPr lang="tr-TR" sz="2200" dirty="0">
              <a:latin typeface="Calibri" panose="020F0502020204030204" pitchFamily="34" charset="0"/>
              <a:cs typeface="Calibri" panose="020F0502020204030204" pitchFamily="34" charset="0"/>
            </a:endParaRPr>
          </a:p>
          <a:p>
            <a:pPr marL="109728">
              <a:spcBef>
                <a:spcPts val="400"/>
              </a:spcBef>
              <a:buClr>
                <a:srgbClr val="2DA2BF"/>
              </a:buClr>
              <a:buSzPct val="68000"/>
            </a:pPr>
            <a:r>
              <a:rPr lang="tr-TR" sz="2200" dirty="0" smtClean="0">
                <a:latin typeface="Calibri" panose="020F0502020204030204" pitchFamily="34" charset="0"/>
                <a:cs typeface="Calibri" panose="020F0502020204030204" pitchFamily="34" charset="0"/>
              </a:rPr>
              <a:t>gibi proje </a:t>
            </a:r>
            <a:r>
              <a:rPr lang="tr-TR" sz="2200" dirty="0">
                <a:latin typeface="Calibri" panose="020F0502020204030204" pitchFamily="34" charset="0"/>
                <a:cs typeface="Calibri" panose="020F0502020204030204" pitchFamily="34" charset="0"/>
              </a:rPr>
              <a:t>kapsamında yararlanıcı tarafından gerçekleştirilmesi gereken yazışma ve raporlamaların, bu sözleşmede tanımlanan süreler geçtikten sonra teslim edilmesi durumunda, </a:t>
            </a:r>
            <a:r>
              <a:rPr lang="tr-TR" sz="2200" b="1" u="sng" dirty="0">
                <a:latin typeface="Calibri" panose="020F0502020204030204" pitchFamily="34" charset="0"/>
                <a:cs typeface="Calibri" panose="020F0502020204030204" pitchFamily="34" charset="0"/>
              </a:rPr>
              <a:t>Ajans her durum için ayrı uygulanmak kaydı ile destek tutarının % 0,1’i oranında günlük gecikme cezası uygulama hakkına sahiptir. </a:t>
            </a:r>
          </a:p>
        </p:txBody>
      </p:sp>
      <p:pic>
        <p:nvPicPr>
          <p:cNvPr id="72706" name="Picture 2" descr="C:\Users\scavus\Desktop\Proje Süreçleri 2012\Ara ve Nihai Rapor Kontrolleri\IKT-70 Nihai Rapor Kontrol\Saray Hotel CD\Saray Hotel Fotoğraflar\23.JPG"/>
          <p:cNvPicPr>
            <a:picLocks noChangeAspect="1" noChangeArrowheads="1"/>
          </p:cNvPicPr>
          <p:nvPr/>
        </p:nvPicPr>
        <p:blipFill>
          <a:blip r:embed="rId3" cstate="print"/>
          <a:srcRect/>
          <a:stretch>
            <a:fillRect/>
          </a:stretch>
        </p:blipFill>
        <p:spPr bwMode="auto">
          <a:xfrm>
            <a:off x="-10972800" y="-8229600"/>
            <a:ext cx="3108960" cy="2331720"/>
          </a:xfrm>
          <a:prstGeom prst="rect">
            <a:avLst/>
          </a:prstGeom>
          <a:noFill/>
        </p:spPr>
      </p:pic>
      <p:sp>
        <p:nvSpPr>
          <p:cNvPr id="14" name="13 Metin kutusu"/>
          <p:cNvSpPr txBox="1"/>
          <p:nvPr/>
        </p:nvSpPr>
        <p:spPr>
          <a:xfrm>
            <a:off x="1763688" y="332656"/>
            <a:ext cx="7380312"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Cezai Müeyyideler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2" name="İçerik Yer Tutucusu 1"/>
          <p:cNvSpPr>
            <a:spLocks noGrp="1"/>
          </p:cNvSpPr>
          <p:nvPr>
            <p:ph idx="1"/>
          </p:nvPr>
        </p:nvSpPr>
        <p:spPr/>
        <p:txBody>
          <a:bodyPr/>
          <a:lstStyle/>
          <a:p>
            <a:endParaRPr lang="tr-TR" dirty="0"/>
          </a:p>
        </p:txBody>
      </p:sp>
      <p:sp>
        <p:nvSpPr>
          <p:cNvPr id="3" name="Başlık 2"/>
          <p:cNvSpPr>
            <a:spLocks noGrp="1"/>
          </p:cNvSpPr>
          <p:nvPr>
            <p:ph type="title"/>
          </p:nvPr>
        </p:nvSpPr>
        <p:spPr>
          <a:xfrm>
            <a:off x="4427984" y="274638"/>
            <a:ext cx="4258816" cy="706090"/>
          </a:xfrm>
        </p:spPr>
        <p:txBody>
          <a:bodyPr>
            <a:normAutofit/>
          </a:bodyPr>
          <a:lstStyle/>
          <a:p>
            <a:pPr algn="r"/>
            <a:r>
              <a:rPr lang="tr-TR" sz="3200" dirty="0" smtClean="0">
                <a:latin typeface="Calibri" panose="020F0502020204030204" pitchFamily="34" charset="0"/>
                <a:cs typeface="Calibri" panose="020F0502020204030204" pitchFamily="34" charset="0"/>
              </a:rPr>
              <a:t>Cezai Müeyyideler</a:t>
            </a:r>
            <a:endParaRPr lang="tr-TR" sz="3200" dirty="0">
              <a:latin typeface="Calibri" panose="020F0502020204030204" pitchFamily="34" charset="0"/>
              <a:cs typeface="Calibri" panose="020F050202020403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242657771"/>
              </p:ext>
            </p:extLst>
          </p:nvPr>
        </p:nvGraphicFramePr>
        <p:xfrm>
          <a:off x="467544" y="1412776"/>
          <a:ext cx="7560841" cy="4952569"/>
        </p:xfrm>
        <a:graphic>
          <a:graphicData uri="http://schemas.openxmlformats.org/drawingml/2006/table">
            <a:tbl>
              <a:tblPr firstRow="1" bandRow="1">
                <a:tableStyleId>{5C22544A-7EE6-4342-B048-85BDC9FD1C3A}</a:tableStyleId>
              </a:tblPr>
              <a:tblGrid>
                <a:gridCol w="4008569">
                  <a:extLst>
                    <a:ext uri="{9D8B030D-6E8A-4147-A177-3AD203B41FA5}">
                      <a16:colId xmlns:a16="http://schemas.microsoft.com/office/drawing/2014/main" val="20000"/>
                    </a:ext>
                  </a:extLst>
                </a:gridCol>
                <a:gridCol w="2160241">
                  <a:extLst>
                    <a:ext uri="{9D8B030D-6E8A-4147-A177-3AD203B41FA5}">
                      <a16:colId xmlns:a16="http://schemas.microsoft.com/office/drawing/2014/main" val="20001"/>
                    </a:ext>
                  </a:extLst>
                </a:gridCol>
                <a:gridCol w="1392031">
                  <a:extLst>
                    <a:ext uri="{9D8B030D-6E8A-4147-A177-3AD203B41FA5}">
                      <a16:colId xmlns:a16="http://schemas.microsoft.com/office/drawing/2014/main" val="20002"/>
                    </a:ext>
                  </a:extLst>
                </a:gridCol>
              </a:tblGrid>
              <a:tr h="496064">
                <a:tc gridSpan="2">
                  <a:txBody>
                    <a:bodyPr/>
                    <a:lstStyle/>
                    <a:p>
                      <a:r>
                        <a:rPr lang="tr-TR" sz="2000" dirty="0" smtClean="0">
                          <a:latin typeface="Calibri" panose="020F0502020204030204" pitchFamily="34" charset="0"/>
                          <a:cs typeface="Calibri" panose="020F0502020204030204" pitchFamily="34" charset="0"/>
                        </a:rPr>
                        <a:t>Ceza Unsuru</a:t>
                      </a:r>
                      <a:endParaRPr lang="tr-TR" sz="2000" dirty="0">
                        <a:latin typeface="Calibri" panose="020F0502020204030204" pitchFamily="34" charset="0"/>
                        <a:cs typeface="Calibri" panose="020F0502020204030204" pitchFamily="34" charset="0"/>
                      </a:endParaRPr>
                    </a:p>
                  </a:txBody>
                  <a:tcPr/>
                </a:tc>
                <a:tc hMerge="1">
                  <a:txBody>
                    <a:bodyPr/>
                    <a:lstStyle/>
                    <a:p>
                      <a:endParaRPr lang="tr-TR"/>
                    </a:p>
                  </a:txBody>
                  <a:tcPr/>
                </a:tc>
                <a:tc>
                  <a:txBody>
                    <a:bodyPr/>
                    <a:lstStyle/>
                    <a:p>
                      <a:r>
                        <a:rPr lang="tr-TR" sz="2000" dirty="0" smtClean="0">
                          <a:latin typeface="Calibri" panose="020F0502020204030204" pitchFamily="34" charset="0"/>
                          <a:cs typeface="Calibri" panose="020F0502020204030204" pitchFamily="34" charset="0"/>
                        </a:rPr>
                        <a:t>FZD</a:t>
                      </a:r>
                      <a:endParaRPr lang="tr-TR" sz="20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r h="1560905">
                <a:tc>
                  <a:txBody>
                    <a:bodyPr/>
                    <a:lstStyle/>
                    <a:p>
                      <a:r>
                        <a:rPr lang="tr-TR" sz="2000" dirty="0" smtClean="0">
                          <a:latin typeface="Calibri" panose="020F0502020204030204" pitchFamily="34" charset="0"/>
                          <a:cs typeface="Calibri" panose="020F0502020204030204" pitchFamily="34" charset="0"/>
                        </a:rPr>
                        <a:t>-Performans göstergeleri,</a:t>
                      </a:r>
                      <a:r>
                        <a:rPr lang="tr-TR" sz="2000" baseline="0" dirty="0" smtClean="0">
                          <a:latin typeface="Calibri" panose="020F0502020204030204" pitchFamily="34" charset="0"/>
                          <a:cs typeface="Calibri" panose="020F0502020204030204" pitchFamily="34" charset="0"/>
                        </a:rPr>
                        <a:t> faaliyetler,</a:t>
                      </a:r>
                    </a:p>
                    <a:p>
                      <a:r>
                        <a:rPr lang="tr-TR" sz="2000" baseline="0" dirty="0" smtClean="0">
                          <a:latin typeface="Calibri" panose="020F0502020204030204" pitchFamily="34" charset="0"/>
                          <a:cs typeface="Calibri" panose="020F0502020204030204" pitchFamily="34" charset="0"/>
                        </a:rPr>
                        <a:t>-Çıktılar, beklenen sonuçlar</a:t>
                      </a:r>
                    </a:p>
                    <a:p>
                      <a:endParaRPr lang="tr-TR" sz="2000" dirty="0" smtClean="0">
                        <a:latin typeface="Calibri" panose="020F0502020204030204" pitchFamily="34" charset="0"/>
                        <a:cs typeface="Calibri" panose="020F0502020204030204" pitchFamily="34" charset="0"/>
                      </a:endParaRPr>
                    </a:p>
                  </a:txBody>
                  <a:tcPr/>
                </a:tc>
                <a:tc>
                  <a:txBody>
                    <a:bodyPr/>
                    <a:lstStyle/>
                    <a:p>
                      <a:r>
                        <a:rPr lang="tr-TR" sz="1600" b="0" dirty="0" smtClean="0">
                          <a:latin typeface="Calibri" panose="020F0502020204030204" pitchFamily="34" charset="0"/>
                          <a:cs typeface="Calibri" panose="020F0502020204030204" pitchFamily="34" charset="0"/>
                        </a:rPr>
                        <a:t>Her</a:t>
                      </a:r>
                      <a:r>
                        <a:rPr lang="tr-TR" sz="1600" b="0" baseline="0" dirty="0" smtClean="0">
                          <a:latin typeface="Calibri" panose="020F0502020204030204" pitchFamily="34" charset="0"/>
                          <a:cs typeface="Calibri" panose="020F0502020204030204" pitchFamily="34" charset="0"/>
                        </a:rPr>
                        <a:t> husus için ayrı</a:t>
                      </a:r>
                      <a:endParaRPr lang="tr-TR" sz="1600" b="0" dirty="0" smtClean="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%1* Destek Tutarı</a:t>
                      </a:r>
                      <a:endParaRPr lang="tr-TR"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370840">
                <a:tc gridSpan="2">
                  <a:txBody>
                    <a:bodyPr/>
                    <a:lstStyle/>
                    <a:p>
                      <a:r>
                        <a:rPr lang="tr-TR" sz="2000" dirty="0" smtClean="0">
                          <a:latin typeface="Calibri" panose="020F0502020204030204" pitchFamily="34" charset="0"/>
                          <a:cs typeface="Calibri" panose="020F0502020204030204" pitchFamily="34" charset="0"/>
                        </a:rPr>
                        <a:t>-Görünürlük usul ve esaslarına uygun olarak gerçekleştirilmeyen</a:t>
                      </a:r>
                      <a:r>
                        <a:rPr lang="tr-TR" sz="2000" baseline="0" dirty="0" smtClean="0">
                          <a:latin typeface="Calibri" panose="020F0502020204030204" pitchFamily="34" charset="0"/>
                          <a:cs typeface="Calibri" panose="020F0502020204030204" pitchFamily="34" charset="0"/>
                        </a:rPr>
                        <a:t> her bir uygulama ve faaliyet için</a:t>
                      </a:r>
                      <a:endParaRPr lang="tr-TR" sz="2000" dirty="0">
                        <a:latin typeface="Calibri" panose="020F0502020204030204" pitchFamily="34" charset="0"/>
                        <a:cs typeface="Calibri" panose="020F0502020204030204" pitchFamily="34" charset="0"/>
                      </a:endParaRPr>
                    </a:p>
                  </a:txBody>
                  <a:tcPr/>
                </a:tc>
                <a:tc hMerge="1">
                  <a:txBody>
                    <a:bodyPr/>
                    <a:lstStyle/>
                    <a:p>
                      <a:endParaRPr lang="tr-TR"/>
                    </a:p>
                  </a:txBody>
                  <a:tcPr/>
                </a:tc>
                <a:tc>
                  <a:txBody>
                    <a:bodyPr/>
                    <a:lstStyle/>
                    <a:p>
                      <a:r>
                        <a:rPr lang="tr-TR" sz="1400" dirty="0" smtClean="0">
                          <a:latin typeface="Calibri" panose="020F0502020204030204" pitchFamily="34" charset="0"/>
                          <a:cs typeface="Calibri" panose="020F0502020204030204" pitchFamily="34" charset="0"/>
                        </a:rPr>
                        <a:t>Uygun olmayan maliyet+ %1* Destek Tutarı</a:t>
                      </a:r>
                      <a:endParaRPr lang="tr-TR"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370840">
                <a:tc gridSpan="2">
                  <a:txBody>
                    <a:bodyPr/>
                    <a:lstStyle/>
                    <a:p>
                      <a:r>
                        <a:rPr lang="tr-TR" sz="2000" dirty="0" smtClean="0">
                          <a:latin typeface="Calibri" panose="020F0502020204030204" pitchFamily="34" charset="0"/>
                          <a:cs typeface="Calibri" panose="020F0502020204030204" pitchFamily="34" charset="0"/>
                        </a:rPr>
                        <a:t>-Erken uyarı raporu ile tespit edilmiş sorunlara 15 gün</a:t>
                      </a:r>
                      <a:r>
                        <a:rPr lang="tr-TR" sz="2000" baseline="0" dirty="0" smtClean="0">
                          <a:latin typeface="Calibri" panose="020F0502020204030204" pitchFamily="34" charset="0"/>
                          <a:cs typeface="Calibri" panose="020F0502020204030204" pitchFamily="34" charset="0"/>
                        </a:rPr>
                        <a:t> içerisinde</a:t>
                      </a:r>
                      <a:r>
                        <a:rPr lang="tr-TR" sz="2000" dirty="0" smtClean="0">
                          <a:latin typeface="Calibri" panose="020F0502020204030204" pitchFamily="34" charset="0"/>
                          <a:cs typeface="Calibri" panose="020F0502020204030204" pitchFamily="34" charset="0"/>
                        </a:rPr>
                        <a:t> düzeltici</a:t>
                      </a:r>
                      <a:r>
                        <a:rPr lang="tr-TR" sz="2000" baseline="0" dirty="0" smtClean="0">
                          <a:latin typeface="Calibri" panose="020F0502020204030204" pitchFamily="34" charset="0"/>
                          <a:cs typeface="Calibri" panose="020F0502020204030204" pitchFamily="34" charset="0"/>
                        </a:rPr>
                        <a:t> önlem alınmaması ve yazılı bilgilendirme yapılmaması halinde</a:t>
                      </a:r>
                      <a:endParaRPr lang="tr-TR" sz="2000" dirty="0">
                        <a:latin typeface="Calibri" panose="020F0502020204030204" pitchFamily="34" charset="0"/>
                        <a:cs typeface="Calibri" panose="020F0502020204030204" pitchFamily="34" charset="0"/>
                      </a:endParaRPr>
                    </a:p>
                  </a:txBody>
                  <a:tcPr/>
                </a:tc>
                <a:tc hMerge="1">
                  <a:txBody>
                    <a:bodyPr/>
                    <a:lstStyle/>
                    <a:p>
                      <a:endParaRPr lang="tr-TR"/>
                    </a:p>
                  </a:txBody>
                  <a:tcPr/>
                </a:tc>
                <a:tc>
                  <a:txBody>
                    <a:bodyPr/>
                    <a:lstStyle/>
                    <a:p>
                      <a:r>
                        <a:rPr lang="tr-TR" sz="1400" dirty="0" smtClean="0">
                          <a:latin typeface="Calibri" panose="020F0502020204030204" pitchFamily="34" charset="0"/>
                          <a:cs typeface="Calibri" panose="020F0502020204030204" pitchFamily="34" charset="0"/>
                        </a:rPr>
                        <a:t>%1* Destek Tutarı</a:t>
                      </a:r>
                      <a:endParaRPr lang="tr-TR"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r h="370840">
                <a:tc gridSpan="2">
                  <a:txBody>
                    <a:bodyPr/>
                    <a:lstStyle/>
                    <a:p>
                      <a:r>
                        <a:rPr lang="tr-TR" sz="2000" dirty="0" smtClean="0">
                          <a:latin typeface="Calibri" panose="020F0502020204030204" pitchFamily="34" charset="0"/>
                          <a:cs typeface="Calibri" panose="020F0502020204030204" pitchFamily="34" charset="0"/>
                        </a:rPr>
                        <a:t>-Ajans</a:t>
                      </a:r>
                      <a:r>
                        <a:rPr lang="tr-TR" sz="2000" baseline="0" dirty="0" smtClean="0">
                          <a:latin typeface="Calibri" panose="020F0502020204030204" pitchFamily="34" charset="0"/>
                          <a:cs typeface="Calibri" panose="020F0502020204030204" pitchFamily="34" charset="0"/>
                        </a:rPr>
                        <a:t> tarafından tek taraflı fesih kararı halinde</a:t>
                      </a:r>
                      <a:endParaRPr lang="tr-TR" sz="2000" dirty="0" smtClean="0">
                        <a:latin typeface="Calibri" panose="020F0502020204030204" pitchFamily="34" charset="0"/>
                        <a:cs typeface="Calibri" panose="020F0502020204030204" pitchFamily="34" charset="0"/>
                      </a:endParaRPr>
                    </a:p>
                  </a:txBody>
                  <a:tcPr/>
                </a:tc>
                <a:tc hMerge="1">
                  <a:txBody>
                    <a:bodyPr/>
                    <a:lstStyle/>
                    <a:p>
                      <a:endParaRPr lang="tr-TR"/>
                    </a:p>
                  </a:txBody>
                  <a:tcPr/>
                </a:tc>
                <a:tc>
                  <a:txBody>
                    <a:bodyPr/>
                    <a:lstStyle/>
                    <a:p>
                      <a:r>
                        <a:rPr lang="tr-TR" sz="1400" dirty="0" smtClean="0">
                          <a:latin typeface="Calibri" panose="020F0502020204030204" pitchFamily="34" charset="0"/>
                          <a:cs typeface="Calibri" panose="020F0502020204030204" pitchFamily="34" charset="0"/>
                        </a:rPr>
                        <a:t>Yapılan ödemeler + ödemelerin</a:t>
                      </a:r>
                      <a:r>
                        <a:rPr lang="tr-TR" sz="1400" baseline="0" dirty="0" smtClean="0">
                          <a:latin typeface="Calibri" panose="020F0502020204030204" pitchFamily="34" charset="0"/>
                          <a:cs typeface="Calibri" panose="020F0502020204030204" pitchFamily="34" charset="0"/>
                        </a:rPr>
                        <a:t> faizi+ destek tutarı*%10</a:t>
                      </a:r>
                      <a:endParaRPr lang="tr-TR"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4"/>
                  </a:ext>
                </a:extLst>
              </a:tr>
            </a:tbl>
          </a:graphicData>
        </a:graphic>
      </p:graphicFrame>
      <p:sp>
        <p:nvSpPr>
          <p:cNvPr id="6" name="Yuvarlatılmış Dikdörtgen 5"/>
          <p:cNvSpPr/>
          <p:nvPr/>
        </p:nvSpPr>
        <p:spPr>
          <a:xfrm>
            <a:off x="6228184" y="1916832"/>
            <a:ext cx="2376264" cy="230425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latin typeface="Calibri" panose="020F0502020204030204" pitchFamily="34" charset="0"/>
                <a:cs typeface="Calibri" panose="020F0502020204030204" pitchFamily="34" charset="0"/>
              </a:rPr>
              <a:t>Bütçe revizyonunda çıkarılmış bir bütçe kaleminin faaliyetine doğrudan bağlı olan proje çıktıları için cezai şart aranmaz</a:t>
            </a:r>
            <a:endParaRPr lang="tr-TR"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196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0" y="0"/>
            <a:ext cx="9180512" cy="6845300"/>
          </a:xfrm>
          <a:prstGeom prst="rect">
            <a:avLst/>
          </a:prstGeom>
          <a:noFill/>
          <a:ln w="9525">
            <a:noFill/>
            <a:miter lim="800000"/>
            <a:headEnd/>
            <a:tailEnd/>
          </a:ln>
        </p:spPr>
      </p:pic>
      <p:sp>
        <p:nvSpPr>
          <p:cNvPr id="4104" name="AutoShape 8"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6" name="AutoShape 10"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 name="12 Metin kutusu"/>
          <p:cNvSpPr txBox="1"/>
          <p:nvPr/>
        </p:nvSpPr>
        <p:spPr>
          <a:xfrm>
            <a:off x="323528" y="1268760"/>
            <a:ext cx="8640960" cy="5170646"/>
          </a:xfrm>
          <a:prstGeom prst="rect">
            <a:avLst/>
          </a:prstGeom>
          <a:noFill/>
        </p:spPr>
        <p:txBody>
          <a:bodyPr wrap="square" rtlCol="0">
            <a:spAutoFit/>
          </a:bodyPr>
          <a:lstStyle/>
          <a:p>
            <a:endParaRPr lang="tr-TR" dirty="0" smtClean="0">
              <a:latin typeface="Calibri" panose="020F0502020204030204" pitchFamily="34" charset="0"/>
              <a:cs typeface="Calibri" panose="020F0502020204030204" pitchFamily="34" charset="0"/>
            </a:endParaRPr>
          </a:p>
          <a:p>
            <a:r>
              <a:rPr lang="tr-TR" sz="2400" b="1" dirty="0" smtClean="0">
                <a:latin typeface="Calibri" panose="020F0502020204030204" pitchFamily="34" charset="0"/>
                <a:cs typeface="Calibri" panose="020F0502020204030204" pitchFamily="34" charset="0"/>
              </a:rPr>
              <a:t>Mali Destek Yasal Çerçeve</a:t>
            </a:r>
          </a:p>
          <a:p>
            <a:r>
              <a:rPr lang="tr-TR" sz="1600" dirty="0" smtClean="0">
                <a:latin typeface="Calibri" panose="020F0502020204030204" pitchFamily="34" charset="0"/>
                <a:cs typeface="Calibri" panose="020F0502020204030204" pitchFamily="34" charset="0"/>
              </a:rPr>
              <a:t>5449 Sayılı Kanun ve 4 numaralı Cumhurbaşkanlığı  </a:t>
            </a:r>
            <a:r>
              <a:rPr lang="tr-TR" sz="1600" dirty="0">
                <a:latin typeface="Calibri" panose="020F0502020204030204" pitchFamily="34" charset="0"/>
                <a:cs typeface="Calibri" panose="020F0502020204030204" pitchFamily="34" charset="0"/>
              </a:rPr>
              <a:t>K</a:t>
            </a:r>
            <a:r>
              <a:rPr lang="tr-TR" sz="1600" dirty="0" smtClean="0">
                <a:latin typeface="Calibri" panose="020F0502020204030204" pitchFamily="34" charset="0"/>
                <a:cs typeface="Calibri" panose="020F0502020204030204" pitchFamily="34" charset="0"/>
              </a:rPr>
              <a:t>ararnamesi</a:t>
            </a:r>
          </a:p>
          <a:p>
            <a:r>
              <a:rPr lang="tr-TR" sz="1600" dirty="0" smtClean="0">
                <a:latin typeface="Calibri" panose="020F0502020204030204" pitchFamily="34" charset="0"/>
                <a:cs typeface="Calibri" panose="020F0502020204030204" pitchFamily="34" charset="0"/>
              </a:rPr>
              <a:t>Proje ve Faaliyet Destekleme Yönetmeliği </a:t>
            </a:r>
          </a:p>
          <a:p>
            <a:r>
              <a:rPr lang="tr-TR" sz="1600" dirty="0" smtClean="0">
                <a:latin typeface="Calibri" panose="020F0502020204030204" pitchFamily="34" charset="0"/>
                <a:cs typeface="Calibri" panose="020F0502020204030204" pitchFamily="34" charset="0"/>
              </a:rPr>
              <a:t>Destek Yönetim Kılavuzu ve Ekleri</a:t>
            </a:r>
          </a:p>
          <a:p>
            <a:r>
              <a:rPr lang="tr-TR" sz="1600" dirty="0" smtClean="0">
                <a:latin typeface="Calibri" panose="020F0502020204030204" pitchFamily="34" charset="0"/>
                <a:cs typeface="Calibri" panose="020F0502020204030204" pitchFamily="34" charset="0"/>
              </a:rPr>
              <a:t>Proje Uygulama Rehberi ve Ekleri</a:t>
            </a:r>
          </a:p>
          <a:p>
            <a:r>
              <a:rPr lang="tr-TR" sz="1600" u="sng" dirty="0" smtClean="0">
                <a:latin typeface="Calibri" panose="020F0502020204030204" pitchFamily="34" charset="0"/>
                <a:cs typeface="Calibri" panose="020F0502020204030204" pitchFamily="34" charset="0"/>
              </a:rPr>
              <a:t>Sözleşme ve Ekleri</a:t>
            </a:r>
          </a:p>
          <a:p>
            <a:endParaRPr lang="tr-TR" sz="2400" b="1" dirty="0" smtClean="0">
              <a:latin typeface="Calibri" panose="020F0502020204030204" pitchFamily="34" charset="0"/>
              <a:cs typeface="Calibri" panose="020F0502020204030204" pitchFamily="34" charset="0"/>
            </a:endParaRPr>
          </a:p>
          <a:p>
            <a:r>
              <a:rPr lang="tr-TR" sz="2400" b="1" dirty="0" smtClean="0">
                <a:latin typeface="Calibri" panose="020F0502020204030204" pitchFamily="34" charset="0"/>
                <a:cs typeface="Calibri" panose="020F0502020204030204" pitchFamily="34" charset="0"/>
              </a:rPr>
              <a:t>Fizibilite Desteği Süreci</a:t>
            </a:r>
          </a:p>
          <a:p>
            <a:r>
              <a:rPr lang="tr-TR" sz="1600" dirty="0" smtClean="0">
                <a:latin typeface="Calibri" panose="020F0502020204030204" pitchFamily="34" charset="0"/>
                <a:cs typeface="Calibri" panose="020F0502020204030204" pitchFamily="34" charset="0"/>
              </a:rPr>
              <a:t>Teklif Çağrısı Dönemi (Program Yönetimi)</a:t>
            </a:r>
          </a:p>
          <a:p>
            <a:r>
              <a:rPr lang="tr-TR" sz="1600" dirty="0" smtClean="0">
                <a:latin typeface="Calibri" panose="020F0502020204030204" pitchFamily="34" charset="0"/>
                <a:cs typeface="Calibri" panose="020F0502020204030204" pitchFamily="34" charset="0"/>
              </a:rPr>
              <a:t>Uygulama Dönemi  (İzleme ve Değerlendirme, Muhasebe ve Ödeme)</a:t>
            </a:r>
          </a:p>
          <a:p>
            <a:r>
              <a:rPr lang="tr-TR" sz="2400" b="1" dirty="0" smtClean="0">
                <a:latin typeface="Calibri" panose="020F0502020204030204" pitchFamily="34" charset="0"/>
                <a:cs typeface="Calibri" panose="020F0502020204030204" pitchFamily="34" charset="0"/>
              </a:rPr>
              <a:t>     </a:t>
            </a:r>
          </a:p>
          <a:p>
            <a:r>
              <a:rPr lang="tr-TR" sz="2400" b="1" dirty="0" smtClean="0">
                <a:latin typeface="Calibri" panose="020F0502020204030204" pitchFamily="34" charset="0"/>
                <a:cs typeface="Calibri" panose="020F0502020204030204" pitchFamily="34" charset="0"/>
              </a:rPr>
              <a:t>     İzleme ve Değerlendirme</a:t>
            </a:r>
            <a:endParaRPr lang="tr-TR" sz="2400" dirty="0" smtClean="0">
              <a:latin typeface="Calibri" panose="020F0502020204030204" pitchFamily="34" charset="0"/>
              <a:cs typeface="Calibri" panose="020F0502020204030204" pitchFamily="34" charset="0"/>
            </a:endParaRPr>
          </a:p>
          <a:p>
            <a:r>
              <a:rPr lang="tr-TR" sz="1600" dirty="0" smtClean="0">
                <a:latin typeface="Calibri" panose="020F0502020204030204" pitchFamily="34" charset="0"/>
                <a:cs typeface="Calibri" panose="020F0502020204030204" pitchFamily="34" charset="0"/>
              </a:rPr>
              <a:t>       Uygulama Eğitimleri</a:t>
            </a:r>
          </a:p>
          <a:p>
            <a:r>
              <a:rPr lang="tr-TR" sz="1600" dirty="0" smtClean="0">
                <a:latin typeface="Calibri" panose="020F0502020204030204" pitchFamily="34" charset="0"/>
                <a:cs typeface="Calibri" panose="020F0502020204030204" pitchFamily="34" charset="0"/>
              </a:rPr>
              <a:t>       İzleme Ziyaretleri</a:t>
            </a:r>
          </a:p>
          <a:p>
            <a:r>
              <a:rPr lang="tr-TR" sz="1600" dirty="0" smtClean="0">
                <a:latin typeface="Calibri" panose="020F0502020204030204" pitchFamily="34" charset="0"/>
                <a:cs typeface="Calibri" panose="020F0502020204030204" pitchFamily="34" charset="0"/>
              </a:rPr>
              <a:t>       Raporlamalar </a:t>
            </a:r>
          </a:p>
          <a:p>
            <a:r>
              <a:rPr lang="tr-TR" sz="1600" dirty="0" smtClean="0">
                <a:latin typeface="Calibri" panose="020F0502020204030204" pitchFamily="34" charset="0"/>
                <a:cs typeface="Calibri" panose="020F0502020204030204" pitchFamily="34" charset="0"/>
              </a:rPr>
              <a:t>       Ödemeler</a:t>
            </a:r>
          </a:p>
          <a:p>
            <a:r>
              <a:rPr lang="tr-TR" sz="1600" dirty="0" smtClean="0">
                <a:latin typeface="Calibri" panose="020F0502020204030204" pitchFamily="34" charset="0"/>
                <a:cs typeface="Calibri" panose="020F0502020204030204" pitchFamily="34" charset="0"/>
              </a:rPr>
              <a:t>       </a:t>
            </a:r>
            <a:endParaRPr lang="tr-TR" sz="2400" dirty="0" smtClean="0">
              <a:latin typeface="Calibri" panose="020F0502020204030204" pitchFamily="34" charset="0"/>
              <a:cs typeface="Calibri" panose="020F0502020204030204" pitchFamily="34" charset="0"/>
            </a:endParaRPr>
          </a:p>
        </p:txBody>
      </p:sp>
      <p:pic>
        <p:nvPicPr>
          <p:cNvPr id="9" name="Picture 2" descr="http://www.yuksekovahaber.com/images/news/7461.jpg"/>
          <p:cNvPicPr>
            <a:picLocks noChangeAspect="1" noChangeArrowheads="1"/>
          </p:cNvPicPr>
          <p:nvPr/>
        </p:nvPicPr>
        <p:blipFill>
          <a:blip r:embed="rId4" cstate="print"/>
          <a:srcRect/>
          <a:stretch>
            <a:fillRect/>
          </a:stretch>
        </p:blipFill>
        <p:spPr bwMode="auto">
          <a:xfrm>
            <a:off x="5436096" y="4626844"/>
            <a:ext cx="1152128" cy="1754484"/>
          </a:xfrm>
          <a:prstGeom prst="rect">
            <a:avLst/>
          </a:prstGeom>
          <a:noFill/>
        </p:spPr>
      </p:pic>
      <p:pic>
        <p:nvPicPr>
          <p:cNvPr id="10" name="Picture 2" descr="http://www.inovajenerator.com.tr/upload/2011/12/iletisim-resim.png"/>
          <p:cNvPicPr>
            <a:picLocks noChangeAspect="1" noChangeArrowheads="1"/>
          </p:cNvPicPr>
          <p:nvPr/>
        </p:nvPicPr>
        <p:blipFill>
          <a:blip r:embed="rId5" cstate="print"/>
          <a:srcRect/>
          <a:stretch>
            <a:fillRect/>
          </a:stretch>
        </p:blipFill>
        <p:spPr bwMode="auto">
          <a:xfrm>
            <a:off x="7380312" y="3068960"/>
            <a:ext cx="1584176" cy="1579180"/>
          </a:xfrm>
          <a:prstGeom prst="rect">
            <a:avLst/>
          </a:prstGeom>
          <a:noFill/>
        </p:spPr>
      </p:pic>
      <p:pic>
        <p:nvPicPr>
          <p:cNvPr id="12" name="Picture 4" descr="http://t3.gstatic.com/images?q=tbn:ANd9GcTaL_7NiaFh1_Dw2yLjVVE9_lxPH_CGmxTiUUBB2p7BpHg9w-9Fjw"/>
          <p:cNvPicPr>
            <a:picLocks noChangeAspect="1" noChangeArrowheads="1"/>
          </p:cNvPicPr>
          <p:nvPr/>
        </p:nvPicPr>
        <p:blipFill>
          <a:blip r:embed="rId6" cstate="print"/>
          <a:srcRect/>
          <a:stretch>
            <a:fillRect/>
          </a:stretch>
        </p:blipFill>
        <p:spPr bwMode="auto">
          <a:xfrm>
            <a:off x="6948264" y="1700808"/>
            <a:ext cx="1728192" cy="1296144"/>
          </a:xfrm>
          <a:prstGeom prst="rect">
            <a:avLst/>
          </a:prstGeom>
          <a:noFill/>
        </p:spPr>
      </p:pic>
      <p:sp>
        <p:nvSpPr>
          <p:cNvPr id="14" name="13 Metin kutusu"/>
          <p:cNvSpPr txBox="1"/>
          <p:nvPr/>
        </p:nvSpPr>
        <p:spPr>
          <a:xfrm>
            <a:off x="2555776" y="332656"/>
            <a:ext cx="6588224" cy="584775"/>
          </a:xfrm>
          <a:prstGeom prst="rect">
            <a:avLst/>
          </a:prstGeom>
          <a:noFill/>
        </p:spPr>
        <p:txBody>
          <a:bodyPr wrap="square" rtlCol="0">
            <a:spAutoFit/>
          </a:bodyPr>
          <a:lstStyle/>
          <a:p>
            <a:pPr algn="r"/>
            <a:r>
              <a:rPr lang="tr-TR" sz="3200" b="1" dirty="0" smtClean="0">
                <a:latin typeface="Calibri" panose="020F0502020204030204" pitchFamily="34" charset="0"/>
                <a:cs typeface="Calibri" panose="020F0502020204030204" pitchFamily="34" charset="0"/>
              </a:rPr>
              <a:t>Gündem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ic.jpg"/>
          <p:cNvPicPr>
            <a:picLocks noChangeAspect="1"/>
          </p:cNvPicPr>
          <p:nvPr/>
        </p:nvPicPr>
        <p:blipFill>
          <a:blip r:embed="rId2" cstate="print"/>
          <a:srcRect/>
          <a:stretch>
            <a:fillRect/>
          </a:stretch>
        </p:blipFill>
        <p:spPr bwMode="auto">
          <a:xfrm>
            <a:off x="-36512" y="-99392"/>
            <a:ext cx="9180512" cy="6845300"/>
          </a:xfrm>
          <a:prstGeom prst="rect">
            <a:avLst/>
          </a:prstGeom>
          <a:noFill/>
          <a:ln w="9525">
            <a:noFill/>
            <a:miter lim="800000"/>
            <a:headEnd/>
            <a:tailEnd/>
          </a:ln>
        </p:spPr>
      </p:pic>
      <p:sp>
        <p:nvSpPr>
          <p:cNvPr id="9" name="7 Metin kutusu"/>
          <p:cNvSpPr txBox="1">
            <a:spLocks noGrp="1"/>
          </p:cNvSpPr>
          <p:nvPr>
            <p:ph idx="1"/>
          </p:nvPr>
        </p:nvSpPr>
        <p:spPr>
          <a:xfrm>
            <a:off x="457200" y="1481328"/>
            <a:ext cx="8229600" cy="2451953"/>
          </a:xfrm>
          <a:prstGeom prst="rect">
            <a:avLst/>
          </a:prstGeom>
          <a:noFill/>
        </p:spPr>
        <p:txBody>
          <a:bodyPr wrap="square" rtlCol="0">
            <a:spAutoFit/>
          </a:bodyPr>
          <a:lstStyle/>
          <a:p>
            <a:pPr marL="109728" indent="0">
              <a:buNone/>
            </a:pPr>
            <a:endParaRPr lang="tr-TR" sz="2000" b="1" dirty="0" smtClean="0">
              <a:latin typeface="Calibri" panose="020F0502020204030204" pitchFamily="34" charset="0"/>
              <a:cs typeface="Calibri" panose="020F0502020204030204" pitchFamily="34" charset="0"/>
            </a:endParaRPr>
          </a:p>
          <a:p>
            <a:pPr marL="109728" indent="0">
              <a:buNone/>
            </a:pPr>
            <a:endParaRPr lang="tr-TR" sz="2000" b="1" dirty="0" smtClean="0">
              <a:latin typeface="Calibri" panose="020F0502020204030204" pitchFamily="34" charset="0"/>
              <a:cs typeface="Calibri" panose="020F0502020204030204" pitchFamily="34" charset="0"/>
            </a:endParaRPr>
          </a:p>
          <a:p>
            <a:r>
              <a:rPr lang="tr-TR" sz="2000" dirty="0" smtClean="0">
                <a:latin typeface="Calibri" panose="020F0502020204030204" pitchFamily="34" charset="0"/>
                <a:cs typeface="Calibri" panose="020F0502020204030204" pitchFamily="34" charset="0"/>
              </a:rPr>
              <a:t>Projenin hazırlanmasına katılan herhangi bir firma veya uzman bu hazırlık çalışmasına dayalı ihalelere iştirak etmemelidir.</a:t>
            </a:r>
          </a:p>
          <a:p>
            <a:endParaRPr lang="tr-TR" sz="2000" dirty="0">
              <a:latin typeface="Calibri" panose="020F0502020204030204" pitchFamily="34" charset="0"/>
              <a:cs typeface="Calibri" panose="020F0502020204030204" pitchFamily="34" charset="0"/>
            </a:endParaRPr>
          </a:p>
          <a:p>
            <a:r>
              <a:rPr lang="tr-TR" sz="2000" dirty="0" smtClean="0">
                <a:latin typeface="Calibri" panose="020F0502020204030204" pitchFamily="34" charset="0"/>
                <a:cs typeface="Calibri" panose="020F0502020204030204" pitchFamily="34" charset="0"/>
              </a:rPr>
              <a:t>Satın alma yapılan ve/veya teklif alınan kurum, yararlanıcı veya ortak kurum ile herhangi bir organik bağ içerisinde bulunmamalıdır.</a:t>
            </a:r>
            <a:endParaRPr lang="tr-TR" sz="2000" dirty="0">
              <a:latin typeface="Calibri" panose="020F0502020204030204" pitchFamily="34" charset="0"/>
              <a:cs typeface="Calibri" panose="020F0502020204030204" pitchFamily="34" charset="0"/>
            </a:endParaRPr>
          </a:p>
        </p:txBody>
      </p:sp>
      <p:sp>
        <p:nvSpPr>
          <p:cNvPr id="6" name="Başlık 5"/>
          <p:cNvSpPr>
            <a:spLocks noGrp="1"/>
          </p:cNvSpPr>
          <p:nvPr>
            <p:ph type="title"/>
          </p:nvPr>
        </p:nvSpPr>
        <p:spPr>
          <a:xfrm>
            <a:off x="4572000" y="116632"/>
            <a:ext cx="4392488" cy="720080"/>
          </a:xfrm>
        </p:spPr>
        <p:txBody>
          <a:bodyPr>
            <a:normAutofit/>
          </a:bodyPr>
          <a:lstStyle/>
          <a:p>
            <a:pPr algn="r"/>
            <a:r>
              <a:rPr lang="tr-TR" sz="3200" dirty="0" smtClean="0">
                <a:latin typeface="Calibri" panose="020F0502020204030204" pitchFamily="34" charset="0"/>
              </a:rPr>
              <a:t>Çıkar İlişkisi</a:t>
            </a:r>
            <a:endParaRPr lang="tr-TR" sz="3200" dirty="0">
              <a:latin typeface="Calibri" panose="020F050202020403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4797152"/>
            <a:ext cx="1982143" cy="1588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1193" y="3422650"/>
            <a:ext cx="2344498" cy="3157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206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2" name="İçerik Yer Tutucusu 1"/>
          <p:cNvSpPr>
            <a:spLocks noGrp="1"/>
          </p:cNvSpPr>
          <p:nvPr>
            <p:ph idx="1"/>
          </p:nvPr>
        </p:nvSpPr>
        <p:spPr/>
        <p:txBody>
          <a:bodyPr>
            <a:normAutofit/>
          </a:bodyPr>
          <a:lstStyle/>
          <a:p>
            <a:pPr marL="109728" indent="0">
              <a:buNone/>
            </a:pPr>
            <a:r>
              <a:rPr lang="tr-TR" sz="2200" dirty="0">
                <a:latin typeface="Calibri" panose="020F0502020204030204" pitchFamily="34" charset="0"/>
                <a:cs typeface="Calibri" panose="020F0502020204030204" pitchFamily="34" charset="0"/>
              </a:rPr>
              <a:t>Yararlanıcı, </a:t>
            </a:r>
            <a:r>
              <a:rPr lang="tr-TR" sz="2200" dirty="0" smtClean="0">
                <a:latin typeface="Calibri" panose="020F0502020204030204" pitchFamily="34" charset="0"/>
                <a:cs typeface="Calibri" panose="020F0502020204030204" pitchFamily="34" charset="0"/>
              </a:rPr>
              <a:t>ajans ile imzaladığı sözleşme </a:t>
            </a:r>
            <a:r>
              <a:rPr lang="tr-TR" sz="2200" dirty="0">
                <a:latin typeface="Calibri" panose="020F0502020204030204" pitchFamily="34" charset="0"/>
                <a:cs typeface="Calibri" panose="020F0502020204030204" pitchFamily="34" charset="0"/>
              </a:rPr>
              <a:t>çerçevesinde hibe desteğinden yararlandığı faaliyet unsurları ile ilgili olarak, aynı konuda başka bir Ulusal ve/veya Uluslararası hibe destekleri kapsamında (Ekonomi Bakanlığı, Avrupa Birliği, Büyükelçilik Hibeleri, Dünya Bankası, UNESCO, Gıda Tarım ve Hayvancılık Bakanlığı, Bilim Sanayi ve Teknoloji Bakanlığı, Tarım ve Kırsal Kalkınmayı Destekleme Kurumu (TKDK), KOSGEB, TÜBİTAK, vb.) teşvik, hibe kredi, vb. desteğinden yararlanmadığını ve ileride de ikinci bir destekten yararlanmayacağını taahhüt </a:t>
            </a:r>
            <a:r>
              <a:rPr lang="tr-TR" sz="2200" dirty="0" smtClean="0">
                <a:latin typeface="Calibri" panose="020F0502020204030204" pitchFamily="34" charset="0"/>
                <a:cs typeface="Calibri" panose="020F0502020204030204" pitchFamily="34" charset="0"/>
              </a:rPr>
              <a:t>eder.</a:t>
            </a:r>
            <a:endParaRPr lang="tr-TR" dirty="0"/>
          </a:p>
        </p:txBody>
      </p:sp>
      <p:sp>
        <p:nvSpPr>
          <p:cNvPr id="3" name="Başlık 2"/>
          <p:cNvSpPr>
            <a:spLocks noGrp="1"/>
          </p:cNvSpPr>
          <p:nvPr>
            <p:ph type="title"/>
          </p:nvPr>
        </p:nvSpPr>
        <p:spPr>
          <a:xfrm>
            <a:off x="3234680" y="260648"/>
            <a:ext cx="5842992" cy="634082"/>
          </a:xfrm>
        </p:spPr>
        <p:txBody>
          <a:bodyPr>
            <a:normAutofit/>
          </a:bodyPr>
          <a:lstStyle/>
          <a:p>
            <a:pPr algn="r"/>
            <a:r>
              <a:rPr lang="tr-TR" sz="3200" dirty="0" smtClean="0">
                <a:latin typeface="Calibri" panose="020F0502020204030204" pitchFamily="34" charset="0"/>
                <a:cs typeface="Calibri" panose="020F0502020204030204" pitchFamily="34" charset="0"/>
              </a:rPr>
              <a:t>Çifte Finansman</a:t>
            </a:r>
            <a:endParaRPr lang="tr-TR" sz="3200" dirty="0">
              <a:latin typeface="Calibri" panose="020F0502020204030204" pitchFamily="34" charset="0"/>
              <a:cs typeface="Calibri" panose="020F0502020204030204" pitchFamily="34" charset="0"/>
            </a:endParaRPr>
          </a:p>
        </p:txBody>
      </p:sp>
      <p:sp>
        <p:nvSpPr>
          <p:cNvPr id="5" name="Yuvarlatılmış Dikdörtgen 4"/>
          <p:cNvSpPr/>
          <p:nvPr/>
        </p:nvSpPr>
        <p:spPr>
          <a:xfrm>
            <a:off x="2699792" y="4869160"/>
            <a:ext cx="3456384"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latin typeface="Calibri" panose="020F0502020204030204" pitchFamily="34" charset="0"/>
                <a:cs typeface="Calibri" panose="020F0502020204030204" pitchFamily="34" charset="0"/>
              </a:rPr>
              <a:t>Aksi halde ajanstan aldığı desteği yasal faizi ile birlikte geri öder.</a:t>
            </a:r>
            <a:endParaRPr lang="tr-TR" dirty="0">
              <a:solidFill>
                <a:schemeClr val="tx1"/>
              </a:solidFill>
              <a:latin typeface="Calibri" panose="020F0502020204030204" pitchFamily="34" charset="0"/>
              <a:cs typeface="Calibri" panose="020F0502020204030204" pitchFamily="34" charset="0"/>
            </a:endParaRPr>
          </a:p>
        </p:txBody>
      </p:sp>
      <p:sp>
        <p:nvSpPr>
          <p:cNvPr id="6" name="6 Dikdörtgen"/>
          <p:cNvSpPr/>
          <p:nvPr/>
        </p:nvSpPr>
        <p:spPr>
          <a:xfrm>
            <a:off x="2267744" y="4595644"/>
            <a:ext cx="792088"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a:t>
            </a:r>
            <a:endParaRPr lang="tr-TR"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80937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1" y="0"/>
            <a:ext cx="9191756" cy="6858000"/>
          </a:xfrm>
          <a:prstGeom prst="rect">
            <a:avLst/>
          </a:prstGeom>
          <a:noFill/>
          <a:ln w="9525">
            <a:noFill/>
            <a:miter lim="800000"/>
            <a:headEnd/>
            <a:tailEnd/>
          </a:ln>
        </p:spPr>
      </p:pic>
      <p:sp>
        <p:nvSpPr>
          <p:cNvPr id="2" name="İçerik Yer Tutucusu 1"/>
          <p:cNvSpPr>
            <a:spLocks noGrp="1"/>
          </p:cNvSpPr>
          <p:nvPr>
            <p:ph idx="1"/>
          </p:nvPr>
        </p:nvSpPr>
        <p:spPr/>
        <p:txBody>
          <a:bodyPr>
            <a:noAutofit/>
          </a:bodyPr>
          <a:lstStyle/>
          <a:p>
            <a:pPr marL="365760" lvl="2" indent="-256032">
              <a:spcBef>
                <a:spcPts val="400"/>
              </a:spcBef>
              <a:buClr>
                <a:schemeClr val="accent1"/>
              </a:buClr>
              <a:buSzPct val="68000"/>
              <a:buFont typeface="Wingdings 3"/>
              <a:buChar char=""/>
            </a:pPr>
            <a:r>
              <a:rPr lang="tr-TR" sz="2000" dirty="0" smtClean="0">
                <a:latin typeface="Calibri" panose="020F0502020204030204" pitchFamily="34" charset="0"/>
                <a:cs typeface="Calibri" panose="020F0502020204030204" pitchFamily="34" charset="0"/>
              </a:rPr>
              <a:t>Destek yararlanıcısı </a:t>
            </a:r>
            <a:r>
              <a:rPr lang="tr-TR" sz="2000" dirty="0">
                <a:latin typeface="Calibri" panose="020F0502020204030204" pitchFamily="34" charset="0"/>
                <a:cs typeface="Calibri" panose="020F0502020204030204" pitchFamily="34" charset="0"/>
              </a:rPr>
              <a:t>kendisinin ya da yüklenici firma/kurumun, sözleşme konusu proje/faaliyet kapsamında yapacağı her türlü saha çalışmaları (anket vs.) hakkında uygun iletişim araçlarını kullanarak önceden ajansı bilgilendirmekle mükelleftir.  Ajans uzmanları gerekli görürse her türlü saha çalışmalarına ve diğer çalışmalara katılabilir</a:t>
            </a:r>
            <a:r>
              <a:rPr lang="tr-TR" sz="2000" dirty="0" smtClean="0">
                <a:latin typeface="Calibri" panose="020F0502020204030204" pitchFamily="34" charset="0"/>
                <a:cs typeface="Calibri" panose="020F0502020204030204" pitchFamily="34" charset="0"/>
              </a:rPr>
              <a:t>.</a:t>
            </a:r>
          </a:p>
          <a:p>
            <a:pPr marL="365760" lvl="2" indent="-256032">
              <a:spcBef>
                <a:spcPts val="400"/>
              </a:spcBef>
              <a:buClr>
                <a:schemeClr val="accent1"/>
              </a:buClr>
              <a:buSzPct val="68000"/>
              <a:buFont typeface="Wingdings 3"/>
              <a:buChar char=""/>
            </a:pPr>
            <a:endParaRPr lang="tr-TR" sz="2000" dirty="0" smtClean="0">
              <a:latin typeface="Calibri" panose="020F0502020204030204" pitchFamily="34" charset="0"/>
              <a:cs typeface="Calibri" panose="020F0502020204030204" pitchFamily="34" charset="0"/>
            </a:endParaRPr>
          </a:p>
          <a:p>
            <a:pPr marL="365760" lvl="2" indent="-256032">
              <a:spcBef>
                <a:spcPts val="400"/>
              </a:spcBef>
              <a:buClr>
                <a:schemeClr val="accent1"/>
              </a:buClr>
              <a:buSzPct val="68000"/>
              <a:buFont typeface="Wingdings 3"/>
              <a:buChar char=""/>
            </a:pPr>
            <a:r>
              <a:rPr lang="tr-TR" sz="2000" dirty="0" smtClean="0">
                <a:latin typeface="Calibri" panose="020F0502020204030204" pitchFamily="34" charset="0"/>
                <a:cs typeface="Calibri" panose="020F0502020204030204" pitchFamily="34" charset="0"/>
              </a:rPr>
              <a:t>Destek </a:t>
            </a:r>
            <a:r>
              <a:rPr lang="tr-TR" sz="2000" dirty="0">
                <a:latin typeface="Calibri" panose="020F0502020204030204" pitchFamily="34" charset="0"/>
                <a:cs typeface="Calibri" panose="020F0502020204030204" pitchFamily="34" charset="0"/>
              </a:rPr>
              <a:t>yararlanıcısı, gerçekleştirilen faaliyetler neticesinde elde edilen araştırma, analiz, raporlama, eğitim notları gibi her türlü dokümanı nihai rapor ekinde, basılı olarak 10 nüsha ve elektronik formatta (CD/DVD) ajansa sunmakla yükümlüdür. Değerlendirme sonucunda revizyon gerektiği takdirde, revizyona tabi çıktılarında tekrar aynı sayıda basılı olarak ajansa gönderilmesi gerekmektedir</a:t>
            </a:r>
            <a:r>
              <a:rPr lang="tr-TR" sz="2000" dirty="0" smtClean="0">
                <a:latin typeface="Calibri" panose="020F0502020204030204" pitchFamily="34" charset="0"/>
                <a:cs typeface="Calibri" panose="020F0502020204030204" pitchFamily="34" charset="0"/>
              </a:rPr>
              <a:t>.</a:t>
            </a:r>
          </a:p>
        </p:txBody>
      </p:sp>
      <p:sp>
        <p:nvSpPr>
          <p:cNvPr id="3" name="Başlık 2"/>
          <p:cNvSpPr>
            <a:spLocks noGrp="1"/>
          </p:cNvSpPr>
          <p:nvPr>
            <p:ph type="title"/>
          </p:nvPr>
        </p:nvSpPr>
        <p:spPr>
          <a:xfrm>
            <a:off x="2771800" y="188640"/>
            <a:ext cx="6203032" cy="706090"/>
          </a:xfrm>
        </p:spPr>
        <p:txBody>
          <a:bodyPr>
            <a:normAutofit/>
          </a:bodyPr>
          <a:lstStyle/>
          <a:p>
            <a:pPr algn="r"/>
            <a:r>
              <a:rPr lang="tr-TR" sz="3200" dirty="0" smtClean="0">
                <a:latin typeface="Calibri" panose="020F0502020204030204" pitchFamily="34" charset="0"/>
                <a:cs typeface="Calibri" panose="020F0502020204030204" pitchFamily="34" charset="0"/>
              </a:rPr>
              <a:t>Bilgi Paylaşımı</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41391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12696" y="-4010"/>
            <a:ext cx="9191756" cy="6858000"/>
          </a:xfrm>
          <a:prstGeom prst="rect">
            <a:avLst/>
          </a:prstGeom>
          <a:noFill/>
          <a:ln w="9525">
            <a:noFill/>
            <a:miter lim="800000"/>
            <a:headEnd/>
            <a:tailEnd/>
          </a:ln>
        </p:spPr>
      </p:pic>
      <p:sp>
        <p:nvSpPr>
          <p:cNvPr id="2" name="İçerik Yer Tutucusu 1"/>
          <p:cNvSpPr>
            <a:spLocks noGrp="1"/>
          </p:cNvSpPr>
          <p:nvPr>
            <p:ph idx="1"/>
          </p:nvPr>
        </p:nvSpPr>
        <p:spPr/>
        <p:txBody>
          <a:bodyPr>
            <a:normAutofit/>
          </a:bodyPr>
          <a:lstStyle/>
          <a:p>
            <a:pPr lvl="0">
              <a:buClr>
                <a:srgbClr val="2DA2BF"/>
              </a:buClr>
            </a:pPr>
            <a:r>
              <a:rPr lang="tr-TR" sz="2000" dirty="0" smtClean="0">
                <a:latin typeface="Calibri" panose="020F0502020204030204" pitchFamily="34" charset="0"/>
                <a:cs typeface="Calibri" panose="020F0502020204030204" pitchFamily="34" charset="0"/>
              </a:rPr>
              <a:t>Proje </a:t>
            </a:r>
            <a:r>
              <a:rPr lang="tr-TR" sz="2000" dirty="0">
                <a:latin typeface="Calibri" panose="020F0502020204030204" pitchFamily="34" charset="0"/>
                <a:cs typeface="Calibri" panose="020F0502020204030204" pitchFamily="34" charset="0"/>
              </a:rPr>
              <a:t>sonuçlarının, raporların ve ilgili diğer belgelerin mülkiyeti ve isim hakkı ile fikri ve sınai mülkiyet hakları destek yararlanıcısına aittir</a:t>
            </a:r>
            <a:r>
              <a:rPr lang="tr-TR" sz="2000" dirty="0" smtClean="0">
                <a:latin typeface="Calibri" panose="020F0502020204030204" pitchFamily="34" charset="0"/>
                <a:cs typeface="Calibri" panose="020F0502020204030204" pitchFamily="34" charset="0"/>
              </a:rPr>
              <a:t>.</a:t>
            </a:r>
          </a:p>
          <a:p>
            <a:pPr marL="109728" lvl="0" indent="0">
              <a:buClr>
                <a:srgbClr val="2DA2BF"/>
              </a:buClr>
              <a:buNone/>
            </a:pPr>
            <a:endParaRPr lang="tr-TR" sz="2000" dirty="0" smtClean="0">
              <a:latin typeface="Calibri" panose="020F0502020204030204" pitchFamily="34" charset="0"/>
              <a:cs typeface="Calibri" panose="020F0502020204030204" pitchFamily="34" charset="0"/>
            </a:endParaRPr>
          </a:p>
          <a:p>
            <a:pPr lvl="0">
              <a:buClr>
                <a:srgbClr val="2DA2BF"/>
              </a:buClr>
            </a:pPr>
            <a:r>
              <a:rPr lang="tr-TR" sz="2000" dirty="0" smtClean="0">
                <a:latin typeface="Calibri" panose="020F0502020204030204" pitchFamily="34" charset="0"/>
                <a:cs typeface="Calibri" panose="020F0502020204030204" pitchFamily="34" charset="0"/>
              </a:rPr>
              <a:t>Ancak destek </a:t>
            </a:r>
            <a:r>
              <a:rPr lang="tr-TR" sz="2000" dirty="0">
                <a:latin typeface="Calibri" panose="020F0502020204030204" pitchFamily="34" charset="0"/>
                <a:cs typeface="Calibri" panose="020F0502020204030204" pitchFamily="34" charset="0"/>
              </a:rPr>
              <a:t>yararlanıcısı, Ajansa ve Bakanlığa projeden türetilmiş her belgeyi, mevcut fikri ve sınai mülkiyet haklarını çiğnememek koşuluyla serbestçe ve uygun gördüğü şekilde kullanma hakkını verir. Bu çerçevede, söz konusu belgeler, Bakanlık ve Ajans tarafından proje sahibinin ayrıca muvafakati aranmaksızın kullanılabilir</a:t>
            </a:r>
            <a:r>
              <a:rPr lang="tr-TR" sz="2000" dirty="0" smtClean="0">
                <a:latin typeface="Calibri" panose="020F0502020204030204" pitchFamily="34" charset="0"/>
                <a:cs typeface="Calibri" panose="020F0502020204030204" pitchFamily="34" charset="0"/>
              </a:rPr>
              <a:t>.</a:t>
            </a:r>
          </a:p>
          <a:p>
            <a:pPr marL="109728" lvl="0" indent="0">
              <a:buClr>
                <a:srgbClr val="2DA2BF"/>
              </a:buClr>
              <a:buNone/>
            </a:pPr>
            <a:endParaRPr lang="tr-TR" sz="2000" dirty="0" smtClean="0">
              <a:latin typeface="Calibri" panose="020F0502020204030204" pitchFamily="34" charset="0"/>
              <a:cs typeface="Calibri" panose="020F0502020204030204" pitchFamily="34" charset="0"/>
            </a:endParaRPr>
          </a:p>
          <a:p>
            <a:pPr lvl="0">
              <a:buClr>
                <a:srgbClr val="2DA2BF"/>
              </a:buClr>
            </a:pPr>
            <a:r>
              <a:rPr lang="tr-TR" sz="2000" dirty="0" smtClean="0">
                <a:latin typeface="Calibri" panose="020F0502020204030204" pitchFamily="34" charset="0"/>
                <a:cs typeface="Calibri" panose="020F0502020204030204" pitchFamily="34" charset="0"/>
              </a:rPr>
              <a:t>Yararlanıcı</a:t>
            </a:r>
            <a:r>
              <a:rPr lang="tr-TR" sz="2000" dirty="0">
                <a:latin typeface="Calibri" panose="020F0502020204030204" pitchFamily="34" charset="0"/>
                <a:cs typeface="Calibri" panose="020F0502020204030204" pitchFamily="34" charset="0"/>
              </a:rPr>
              <a:t>, fizibilite çalışmasının fikri mülkiyet hakkı barındırdığını öne sürerek ajansa yönelik raporlama gerekliliklerini ve bilgi paylaşımını aksatamaz. </a:t>
            </a:r>
          </a:p>
          <a:p>
            <a:endParaRPr lang="tr-TR" sz="1800" dirty="0">
              <a:latin typeface="Calibri" panose="020F0502020204030204" pitchFamily="34" charset="0"/>
              <a:cs typeface="Calibri" panose="020F0502020204030204" pitchFamily="34" charset="0"/>
            </a:endParaRPr>
          </a:p>
          <a:p>
            <a:pPr marL="109728" indent="0">
              <a:buNone/>
            </a:pPr>
            <a:endParaRPr lang="tr-TR" sz="1800" dirty="0">
              <a:latin typeface="Calibri" panose="020F0502020204030204" pitchFamily="34" charset="0"/>
              <a:cs typeface="Calibri" panose="020F0502020204030204" pitchFamily="34" charset="0"/>
            </a:endParaRPr>
          </a:p>
          <a:p>
            <a:endParaRPr lang="tr-TR" dirty="0"/>
          </a:p>
        </p:txBody>
      </p:sp>
      <p:sp>
        <p:nvSpPr>
          <p:cNvPr id="3" name="Başlık 2"/>
          <p:cNvSpPr>
            <a:spLocks noGrp="1"/>
          </p:cNvSpPr>
          <p:nvPr>
            <p:ph type="title"/>
          </p:nvPr>
        </p:nvSpPr>
        <p:spPr>
          <a:xfrm>
            <a:off x="5148064" y="260648"/>
            <a:ext cx="3744416" cy="634082"/>
          </a:xfrm>
        </p:spPr>
        <p:txBody>
          <a:bodyPr>
            <a:normAutofit/>
          </a:bodyPr>
          <a:lstStyle/>
          <a:p>
            <a:pPr algn="r"/>
            <a:r>
              <a:rPr lang="tr-TR" sz="3200" dirty="0" smtClean="0">
                <a:latin typeface="Calibri" panose="020F0502020204030204" pitchFamily="34" charset="0"/>
                <a:cs typeface="Calibri" panose="020F0502020204030204" pitchFamily="34" charset="0"/>
              </a:rPr>
              <a:t>Bilgi Paylaşımı</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591942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11244" y="13396"/>
            <a:ext cx="9191756" cy="6858000"/>
          </a:xfrm>
          <a:prstGeom prst="rect">
            <a:avLst/>
          </a:prstGeom>
          <a:noFill/>
          <a:ln w="9525">
            <a:noFill/>
            <a:miter lim="800000"/>
            <a:headEnd/>
            <a:tailEnd/>
          </a:ln>
        </p:spPr>
      </p:pic>
      <p:sp>
        <p:nvSpPr>
          <p:cNvPr id="2" name="İçerik Yer Tutucusu 1"/>
          <p:cNvSpPr>
            <a:spLocks noGrp="1"/>
          </p:cNvSpPr>
          <p:nvPr>
            <p:ph idx="1"/>
          </p:nvPr>
        </p:nvSpPr>
        <p:spPr/>
        <p:txBody>
          <a:bodyPr>
            <a:normAutofit fontScale="92500"/>
          </a:bodyPr>
          <a:lstStyle/>
          <a:p>
            <a:r>
              <a:rPr lang="tr-TR" dirty="0" smtClean="0">
                <a:latin typeface="Calibri" panose="020F0502020204030204" pitchFamily="34" charset="0"/>
                <a:cs typeface="Calibri" panose="020F0502020204030204" pitchFamily="34" charset="0"/>
              </a:rPr>
              <a:t>Başvuru sahibi sözleşmeyi imzalayarak yapılan çalışma </a:t>
            </a:r>
            <a:r>
              <a:rPr lang="tr-TR" dirty="0">
                <a:latin typeface="Calibri" panose="020F0502020204030204" pitchFamily="34" charset="0"/>
                <a:cs typeface="Calibri" panose="020F0502020204030204" pitchFamily="34" charset="0"/>
              </a:rPr>
              <a:t>neticesinde oluşturulan </a:t>
            </a:r>
            <a:r>
              <a:rPr lang="tr-TR" dirty="0" smtClean="0">
                <a:latin typeface="Calibri" panose="020F0502020204030204" pitchFamily="34" charset="0"/>
                <a:cs typeface="Calibri" panose="020F0502020204030204" pitchFamily="34" charset="0"/>
              </a:rPr>
              <a:t>eserin orijinal </a:t>
            </a:r>
            <a:r>
              <a:rPr lang="tr-TR" dirty="0">
                <a:latin typeface="Calibri" panose="020F0502020204030204" pitchFamily="34" charset="0"/>
                <a:cs typeface="Calibri" panose="020F0502020204030204" pitchFamily="34" charset="0"/>
              </a:rPr>
              <a:t>nitelikte olduğunu; yayınlanmak üzere başka hiçbir kurum/kuruluşa verilmediğini; daha önce yayınlanmadığını; gerekli her türlü iznin alındığını garanti </a:t>
            </a:r>
            <a:r>
              <a:rPr lang="tr-TR" dirty="0" smtClean="0">
                <a:latin typeface="Calibri" panose="020F0502020204030204" pitchFamily="34" charset="0"/>
                <a:cs typeface="Calibri" panose="020F0502020204030204" pitchFamily="34" charset="0"/>
              </a:rPr>
              <a:t>eder. Ayrıca;</a:t>
            </a:r>
          </a:p>
          <a:p>
            <a:endParaRPr lang="tr-TR" dirty="0">
              <a:latin typeface="Calibri" panose="020F0502020204030204" pitchFamily="34" charset="0"/>
              <a:cs typeface="Calibri" panose="020F0502020204030204" pitchFamily="34" charset="0"/>
            </a:endParaRPr>
          </a:p>
          <a:p>
            <a:r>
              <a:rPr lang="tr-TR" dirty="0">
                <a:latin typeface="Calibri" panose="020F0502020204030204" pitchFamily="34" charset="0"/>
                <a:cs typeface="Calibri" panose="020F0502020204030204" pitchFamily="34" charset="0"/>
              </a:rPr>
              <a:t>Bu esere ilişkin çoğaltma, yayma, umuma iletim, temsil ve işleme </a:t>
            </a:r>
            <a:r>
              <a:rPr lang="tr-TR" dirty="0" smtClean="0">
                <a:latin typeface="Calibri" panose="020F0502020204030204" pitchFamily="34" charset="0"/>
                <a:cs typeface="Calibri" panose="020F0502020204030204" pitchFamily="34" charset="0"/>
              </a:rPr>
              <a:t>haklarının, </a:t>
            </a:r>
            <a:r>
              <a:rPr lang="tr-TR" dirty="0">
                <a:latin typeface="Calibri" panose="020F0502020204030204" pitchFamily="34" charset="0"/>
                <a:cs typeface="Calibri" panose="020F0502020204030204" pitchFamily="34" charset="0"/>
              </a:rPr>
              <a:t>eser sahiplerinin dışında Trakya Kalkınma Ajansı tarafından da önceden izin alınmaksızın veya herhangi bir koşul ve şarta tabi olmaksızın, dilediği içerik ve şekilde </a:t>
            </a:r>
            <a:r>
              <a:rPr lang="tr-TR" dirty="0" smtClean="0">
                <a:latin typeface="Calibri" panose="020F0502020204030204" pitchFamily="34" charset="0"/>
                <a:cs typeface="Calibri" panose="020F0502020204030204" pitchFamily="34" charset="0"/>
              </a:rPr>
              <a:t>kullanılabilmesine izin verir.</a:t>
            </a:r>
            <a:endParaRPr lang="tr-TR" b="1" dirty="0">
              <a:latin typeface="Calibri" panose="020F0502020204030204" pitchFamily="34"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p:txBody>
      </p:sp>
      <p:sp>
        <p:nvSpPr>
          <p:cNvPr id="3" name="Başlık 2"/>
          <p:cNvSpPr>
            <a:spLocks noGrp="1"/>
          </p:cNvSpPr>
          <p:nvPr>
            <p:ph type="title"/>
          </p:nvPr>
        </p:nvSpPr>
        <p:spPr>
          <a:xfrm>
            <a:off x="3707904" y="274638"/>
            <a:ext cx="4978896" cy="778098"/>
          </a:xfrm>
        </p:spPr>
        <p:txBody>
          <a:bodyPr>
            <a:normAutofit/>
          </a:bodyPr>
          <a:lstStyle/>
          <a:p>
            <a:pPr algn="r"/>
            <a:r>
              <a:rPr lang="tr-TR" sz="3200" dirty="0" smtClean="0">
                <a:latin typeface="Calibri" panose="020F0502020204030204" pitchFamily="34" charset="0"/>
                <a:cs typeface="Calibri" panose="020F0502020204030204" pitchFamily="34" charset="0"/>
              </a:rPr>
              <a:t>Telif Hakkı Sözleşmesi</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538197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1" y="0"/>
            <a:ext cx="9191756" cy="6858000"/>
          </a:xfrm>
          <a:prstGeom prst="rect">
            <a:avLst/>
          </a:prstGeom>
          <a:noFill/>
          <a:ln w="9525">
            <a:noFill/>
            <a:miter lim="800000"/>
            <a:headEnd/>
            <a:tailEnd/>
          </a:ln>
        </p:spPr>
      </p:pic>
      <p:sp>
        <p:nvSpPr>
          <p:cNvPr id="8" name="7 Metin kutusu"/>
          <p:cNvSpPr txBox="1"/>
          <p:nvPr/>
        </p:nvSpPr>
        <p:spPr>
          <a:xfrm>
            <a:off x="611560" y="1124744"/>
            <a:ext cx="8712968" cy="2195473"/>
          </a:xfrm>
          <a:prstGeom prst="rect">
            <a:avLst/>
          </a:prstGeom>
          <a:noFill/>
        </p:spPr>
        <p:txBody>
          <a:bodyPr wrap="square" rtlCol="0">
            <a:spAutoFit/>
          </a:bodyPr>
          <a:lstStyle/>
          <a:p>
            <a:pPr lvl="0">
              <a:spcAft>
                <a:spcPts val="400"/>
              </a:spcAft>
              <a:buFont typeface="Arial" pitchFamily="34" charset="0"/>
              <a:buChar char="•"/>
            </a:pPr>
            <a:endParaRPr lang="tr-TR" sz="2000" dirty="0" smtClean="0"/>
          </a:p>
          <a:p>
            <a:pPr lvl="0">
              <a:spcAft>
                <a:spcPts val="400"/>
              </a:spcAft>
              <a:buFont typeface="Arial" pitchFamily="34" charset="0"/>
              <a:buChar char="•"/>
            </a:pPr>
            <a:endParaRPr lang="tr-TR" sz="2000" dirty="0" smtClean="0"/>
          </a:p>
          <a:p>
            <a:pPr>
              <a:spcAft>
                <a:spcPts val="400"/>
              </a:spcAft>
              <a:buFont typeface="Arial" pitchFamily="34" charset="0"/>
              <a:buChar char="•"/>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r>
              <a:rPr lang="tr-TR" sz="2000" dirty="0" smtClean="0">
                <a:latin typeface="Calibri" pitchFamily="34" charset="0"/>
                <a:cs typeface="Lucida Sans Unicode"/>
              </a:rPr>
              <a:t> </a:t>
            </a:r>
            <a:endParaRPr lang="tr-TR" sz="1000" dirty="0" smtClean="0">
              <a:latin typeface="Calibri" pitchFamily="34" charset="0"/>
              <a:cs typeface="Lucida Sans Unicode"/>
            </a:endParaRPr>
          </a:p>
        </p:txBody>
      </p:sp>
      <p:pic>
        <p:nvPicPr>
          <p:cNvPr id="72706" name="Picture 2" descr="C:\Users\scavus\Desktop\Proje Süreçleri 2012\Ara ve Nihai Rapor Kontrolleri\IKT-70 Nihai Rapor Kontrol\Saray Hotel CD\Saray Hotel Fotoğraflar\23.JPG"/>
          <p:cNvPicPr>
            <a:picLocks noChangeAspect="1" noChangeArrowheads="1"/>
          </p:cNvPicPr>
          <p:nvPr/>
        </p:nvPicPr>
        <p:blipFill>
          <a:blip r:embed="rId3" cstate="print"/>
          <a:srcRect/>
          <a:stretch>
            <a:fillRect/>
          </a:stretch>
        </p:blipFill>
        <p:spPr bwMode="auto">
          <a:xfrm>
            <a:off x="-10972800" y="-8229600"/>
            <a:ext cx="3108960" cy="2331720"/>
          </a:xfrm>
          <a:prstGeom prst="rect">
            <a:avLst/>
          </a:prstGeom>
          <a:noFill/>
        </p:spPr>
      </p:pic>
      <p:sp>
        <p:nvSpPr>
          <p:cNvPr id="7" name="6 Metin kutusu"/>
          <p:cNvSpPr txBox="1"/>
          <p:nvPr/>
        </p:nvSpPr>
        <p:spPr>
          <a:xfrm>
            <a:off x="1115616" y="332656"/>
            <a:ext cx="7992888"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Kısa Kısa…</a:t>
            </a:r>
          </a:p>
        </p:txBody>
      </p:sp>
      <p:sp>
        <p:nvSpPr>
          <p:cNvPr id="9" name="8 Metin kutusu"/>
          <p:cNvSpPr txBox="1"/>
          <p:nvPr/>
        </p:nvSpPr>
        <p:spPr>
          <a:xfrm>
            <a:off x="451720" y="2203841"/>
            <a:ext cx="8712968" cy="3149580"/>
          </a:xfrm>
          <a:prstGeom prst="rect">
            <a:avLst/>
          </a:prstGeom>
          <a:noFill/>
        </p:spPr>
        <p:txBody>
          <a:bodyPr wrap="square" rtlCol="0">
            <a:spAutoFit/>
          </a:bodyPr>
          <a:lstStyle/>
          <a:p>
            <a:pPr marL="365760" lvl="0" indent="-256032">
              <a:spcBef>
                <a:spcPts val="400"/>
              </a:spcBef>
              <a:buClr>
                <a:srgbClr val="2DA2BF"/>
              </a:buClr>
              <a:buSzPct val="68000"/>
              <a:buFont typeface="Wingdings 3"/>
              <a:buChar char=""/>
            </a:pPr>
            <a:r>
              <a:rPr lang="tr-TR" sz="2400" dirty="0" smtClean="0">
                <a:latin typeface="Calibri" panose="020F0502020204030204" pitchFamily="34" charset="0"/>
                <a:cs typeface="Calibri" panose="020F0502020204030204" pitchFamily="34" charset="0"/>
              </a:rPr>
              <a:t>Maliyetler</a:t>
            </a:r>
            <a:r>
              <a:rPr lang="tr-TR" sz="2400" dirty="0">
                <a:latin typeface="Calibri" panose="020F0502020204030204" pitchFamily="34" charset="0"/>
                <a:cs typeface="Calibri" panose="020F0502020204030204" pitchFamily="34" charset="0"/>
              </a:rPr>
              <a:t>, proje uygulama döneminde gerçekleşmiş olmalıdır. (Fatura, hizmet teslimi vb</a:t>
            </a:r>
            <a:r>
              <a:rPr lang="tr-TR" sz="2400" dirty="0" smtClean="0">
                <a:latin typeface="Calibri" panose="020F0502020204030204" pitchFamily="34" charset="0"/>
                <a:cs typeface="Calibri" panose="020F0502020204030204" pitchFamily="34" charset="0"/>
              </a:rPr>
              <a:t>.)</a:t>
            </a:r>
          </a:p>
          <a:p>
            <a:pPr marL="365760" lvl="0" indent="-256032">
              <a:spcBef>
                <a:spcPts val="400"/>
              </a:spcBef>
              <a:buClr>
                <a:srgbClr val="2DA2BF"/>
              </a:buClr>
              <a:buSzPct val="68000"/>
              <a:buFont typeface="Wingdings 3"/>
              <a:buChar char=""/>
            </a:pPr>
            <a:r>
              <a:rPr lang="tr-TR" sz="2400" dirty="0" smtClean="0">
                <a:latin typeface="Calibri" panose="020F0502020204030204" pitchFamily="34" charset="0"/>
                <a:cs typeface="Calibri" panose="020F0502020204030204" pitchFamily="34" charset="0"/>
              </a:rPr>
              <a:t>Damga vergisi ödemekle yükümlü olan kurumlar sözleşmeye ilişkin damga vergisini tek nüsha üzerinden ödemeli ve belgelerini ajansa sunmalıdır.</a:t>
            </a:r>
          </a:p>
          <a:p>
            <a:pPr marL="365760" lvl="0" indent="-256032">
              <a:spcBef>
                <a:spcPts val="400"/>
              </a:spcBef>
              <a:buClr>
                <a:srgbClr val="2DA2BF"/>
              </a:buClr>
              <a:buSzPct val="68000"/>
              <a:buFont typeface="Wingdings 3"/>
              <a:buChar char=""/>
            </a:pPr>
            <a:r>
              <a:rPr lang="tr-TR" sz="2400" dirty="0" smtClean="0">
                <a:latin typeface="Calibri" panose="020F0502020204030204" pitchFamily="34" charset="0"/>
                <a:cs typeface="Calibri" panose="020F0502020204030204" pitchFamily="34" charset="0"/>
              </a:rPr>
              <a:t>Basılan raporlara mutlaka ajans görünürlüğü ve tekzip metni eklenmelidir.</a:t>
            </a:r>
          </a:p>
          <a:p>
            <a:pPr>
              <a:spcAft>
                <a:spcPts val="400"/>
              </a:spcAft>
              <a:buFont typeface="Wingdings" pitchFamily="2" charset="2"/>
              <a:buChar char="Ø"/>
            </a:pPr>
            <a:endParaRPr lang="tr-TR" sz="2400" dirty="0" smtClean="0">
              <a:latin typeface="Calibri" pitchFamily="34" charset="0"/>
              <a:cs typeface="Lucida Sans Unicode"/>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1" y="0"/>
            <a:ext cx="9191756" cy="6858000"/>
          </a:xfrm>
          <a:prstGeom prst="rect">
            <a:avLst/>
          </a:prstGeom>
          <a:noFill/>
        </p:spPr>
      </p:pic>
      <p:sp>
        <p:nvSpPr>
          <p:cNvPr id="8" name="7 Metin kutusu"/>
          <p:cNvSpPr txBox="1"/>
          <p:nvPr/>
        </p:nvSpPr>
        <p:spPr>
          <a:xfrm>
            <a:off x="611560" y="1124743"/>
            <a:ext cx="8712968" cy="2195473"/>
          </a:xfrm>
          <a:prstGeom prst="rect">
            <a:avLst/>
          </a:prstGeom>
          <a:noFill/>
        </p:spPr>
        <p:txBody>
          <a:bodyPr wrap="square" rtlCol="0">
            <a:spAutoFit/>
          </a:bodyPr>
          <a:lstStyle/>
          <a:p>
            <a:pPr lvl="0">
              <a:spcAft>
                <a:spcPts val="400"/>
              </a:spcAft>
              <a:buFont typeface="Arial" pitchFamily="34" charset="0"/>
              <a:buChar char="•"/>
            </a:pPr>
            <a:endParaRPr lang="tr-TR" sz="2000" dirty="0" smtClean="0"/>
          </a:p>
          <a:p>
            <a:pPr lvl="0">
              <a:spcAft>
                <a:spcPts val="400"/>
              </a:spcAft>
              <a:buFont typeface="Arial" pitchFamily="34" charset="0"/>
              <a:buChar char="•"/>
            </a:pPr>
            <a:endParaRPr lang="tr-TR" sz="2000" dirty="0" smtClean="0"/>
          </a:p>
          <a:p>
            <a:pPr>
              <a:spcAft>
                <a:spcPts val="400"/>
              </a:spcAft>
              <a:buFont typeface="Arial" pitchFamily="34" charset="0"/>
              <a:buChar char="•"/>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r>
              <a:rPr lang="tr-TR" sz="2000" dirty="0" smtClean="0">
                <a:latin typeface="Calibri" pitchFamily="34" charset="0"/>
                <a:cs typeface="Lucida Sans Unicode"/>
              </a:rPr>
              <a:t> </a:t>
            </a:r>
            <a:endParaRPr lang="tr-TR" sz="1000" dirty="0" smtClean="0">
              <a:latin typeface="Calibri" pitchFamily="34" charset="0"/>
              <a:cs typeface="Lucida Sans Unicode"/>
            </a:endParaRPr>
          </a:p>
        </p:txBody>
      </p:sp>
      <p:pic>
        <p:nvPicPr>
          <p:cNvPr id="72706" name="Picture 2" descr="C:\Users\scavus\Desktop\Proje Süreçleri 2012\Ara ve Nihai Rapor Kontrolleri\IKT-70 Nihai Rapor Kontrol\Saray Hotel CD\Saray Hotel Fotoğraflar\23.JPG"/>
          <p:cNvPicPr>
            <a:picLocks noChangeAspect="1" noChangeArrowheads="1"/>
          </p:cNvPicPr>
          <p:nvPr/>
        </p:nvPicPr>
        <p:blipFill>
          <a:blip r:embed="rId4" cstate="print"/>
          <a:srcRect/>
          <a:stretch>
            <a:fillRect/>
          </a:stretch>
        </p:blipFill>
        <p:spPr bwMode="auto">
          <a:xfrm>
            <a:off x="-10972800" y="-8229600"/>
            <a:ext cx="3108960" cy="2331720"/>
          </a:xfrm>
          <a:prstGeom prst="rect">
            <a:avLst/>
          </a:prstGeom>
          <a:noFill/>
        </p:spPr>
      </p:pic>
      <p:sp>
        <p:nvSpPr>
          <p:cNvPr id="7" name="6 Dikdörtgen"/>
          <p:cNvSpPr/>
          <p:nvPr/>
        </p:nvSpPr>
        <p:spPr>
          <a:xfrm>
            <a:off x="455419" y="2060848"/>
            <a:ext cx="8280920" cy="3149580"/>
          </a:xfrm>
          <a:prstGeom prst="rect">
            <a:avLst/>
          </a:prstGeom>
        </p:spPr>
        <p:txBody>
          <a:bodyPr wrap="square">
            <a:spAutoFit/>
          </a:bodyPr>
          <a:lstStyle/>
          <a:p>
            <a:r>
              <a:rPr lang="tr-TR" sz="2400" dirty="0" smtClean="0">
                <a:latin typeface="Calibri" pitchFamily="34" charset="0"/>
                <a:cs typeface="Lucida Sans Unicode"/>
              </a:rPr>
              <a:t>Proje tamamlandıktan sonra Ajans tarafından denetim faaliyetleri gerçekleştirilebilecek olup, imzalanan sözleşme ile yararlanıcı;</a:t>
            </a:r>
          </a:p>
          <a:p>
            <a:endParaRPr lang="tr-TR" sz="2400" dirty="0" smtClean="0">
              <a:latin typeface="Calibri" pitchFamily="34" charset="0"/>
              <a:cs typeface="Lucida Sans Unicode"/>
            </a:endParaRPr>
          </a:p>
          <a:p>
            <a:pPr marL="365760" lvl="0" indent="-256032">
              <a:spcBef>
                <a:spcPts val="400"/>
              </a:spcBef>
              <a:buClr>
                <a:srgbClr val="2DA2BF"/>
              </a:buClr>
              <a:buSzPct val="68000"/>
              <a:buFont typeface="Wingdings 3"/>
              <a:buChar char=""/>
            </a:pPr>
            <a:r>
              <a:rPr lang="tr-TR" sz="2400" dirty="0" smtClean="0">
                <a:latin typeface="Calibri" pitchFamily="34" charset="0"/>
                <a:cs typeface="Lucida Sans Unicode"/>
              </a:rPr>
              <a:t>Belgelerin 10 yıl süre ile saklanacağını</a:t>
            </a:r>
          </a:p>
          <a:p>
            <a:pPr marL="365760" lvl="0" indent="-256032">
              <a:spcBef>
                <a:spcPts val="400"/>
              </a:spcBef>
              <a:buClr>
                <a:srgbClr val="2DA2BF"/>
              </a:buClr>
              <a:buSzPct val="68000"/>
              <a:buFont typeface="Wingdings 3"/>
              <a:buChar char=""/>
            </a:pPr>
            <a:r>
              <a:rPr lang="tr-TR" sz="2400" dirty="0" smtClean="0">
                <a:latin typeface="Calibri" pitchFamily="34" charset="0"/>
                <a:cs typeface="Lucida Sans Unicode"/>
              </a:rPr>
              <a:t>Görünürlüğün 3 yıl süre sağlanacağını(proje sonrası yeni basılacak nüshalar için)</a:t>
            </a:r>
          </a:p>
          <a:p>
            <a:endParaRPr lang="tr-TR" sz="2400" dirty="0" smtClean="0">
              <a:latin typeface="Calibri" pitchFamily="34" charset="0"/>
              <a:cs typeface="Lucida Sans Unicode"/>
            </a:endParaRPr>
          </a:p>
          <a:p>
            <a:r>
              <a:rPr lang="tr-TR" sz="2400" dirty="0" smtClean="0">
                <a:latin typeface="Calibri" pitchFamily="34" charset="0"/>
                <a:cs typeface="Lucida Sans Unicode"/>
              </a:rPr>
              <a:t>taahhüt etmektedir.</a:t>
            </a:r>
          </a:p>
        </p:txBody>
      </p:sp>
      <p:sp>
        <p:nvSpPr>
          <p:cNvPr id="9" name="8 Metin kutusu"/>
          <p:cNvSpPr txBox="1"/>
          <p:nvPr/>
        </p:nvSpPr>
        <p:spPr>
          <a:xfrm>
            <a:off x="1763688" y="332656"/>
            <a:ext cx="7380312"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Proje Sonrasında…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3" cstate="print"/>
          <a:srcRect/>
          <a:stretch>
            <a:fillRect/>
          </a:stretch>
        </p:blipFill>
        <p:spPr bwMode="auto">
          <a:xfrm>
            <a:off x="1" y="0"/>
            <a:ext cx="9191756" cy="6858000"/>
          </a:xfrm>
          <a:prstGeom prst="rect">
            <a:avLst/>
          </a:prstGeom>
          <a:noFill/>
        </p:spPr>
      </p:pic>
      <p:sp>
        <p:nvSpPr>
          <p:cNvPr id="8" name="7 Metin kutusu"/>
          <p:cNvSpPr txBox="1"/>
          <p:nvPr/>
        </p:nvSpPr>
        <p:spPr>
          <a:xfrm>
            <a:off x="611560" y="1124744"/>
            <a:ext cx="8712968" cy="2195473"/>
          </a:xfrm>
          <a:prstGeom prst="rect">
            <a:avLst/>
          </a:prstGeom>
          <a:noFill/>
        </p:spPr>
        <p:txBody>
          <a:bodyPr wrap="square" rtlCol="0">
            <a:spAutoFit/>
          </a:bodyPr>
          <a:lstStyle/>
          <a:p>
            <a:pPr lvl="0">
              <a:spcAft>
                <a:spcPts val="400"/>
              </a:spcAft>
              <a:buFont typeface="Arial" pitchFamily="34" charset="0"/>
              <a:buChar char="•"/>
            </a:pPr>
            <a:endParaRPr lang="tr-TR" sz="2000" dirty="0" smtClean="0"/>
          </a:p>
          <a:p>
            <a:pPr lvl="0">
              <a:spcAft>
                <a:spcPts val="400"/>
              </a:spcAft>
              <a:buFont typeface="Arial" pitchFamily="34" charset="0"/>
              <a:buChar char="•"/>
            </a:pPr>
            <a:endParaRPr lang="tr-TR" sz="2000" dirty="0" smtClean="0"/>
          </a:p>
          <a:p>
            <a:pPr>
              <a:spcAft>
                <a:spcPts val="400"/>
              </a:spcAft>
              <a:buFont typeface="Arial" pitchFamily="34" charset="0"/>
              <a:buChar char="•"/>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r>
              <a:rPr lang="tr-TR" sz="2000" dirty="0" smtClean="0">
                <a:latin typeface="Calibri" pitchFamily="34" charset="0"/>
                <a:cs typeface="Lucida Sans Unicode"/>
              </a:rPr>
              <a:t> </a:t>
            </a:r>
            <a:endParaRPr lang="tr-TR" sz="1000" dirty="0" smtClean="0">
              <a:latin typeface="Calibri" pitchFamily="34" charset="0"/>
              <a:cs typeface="Lucida Sans Unicode"/>
            </a:endParaRPr>
          </a:p>
        </p:txBody>
      </p:sp>
      <p:pic>
        <p:nvPicPr>
          <p:cNvPr id="72706" name="Picture 2" descr="C:\Users\scavus\Desktop\Proje Süreçleri 2012\Ara ve Nihai Rapor Kontrolleri\IKT-70 Nihai Rapor Kontrol\Saray Hotel CD\Saray Hotel Fotoğraflar\23.JPG"/>
          <p:cNvPicPr>
            <a:picLocks noChangeAspect="1" noChangeArrowheads="1"/>
          </p:cNvPicPr>
          <p:nvPr/>
        </p:nvPicPr>
        <p:blipFill>
          <a:blip r:embed="rId4" cstate="print"/>
          <a:srcRect/>
          <a:stretch>
            <a:fillRect/>
          </a:stretch>
        </p:blipFill>
        <p:spPr bwMode="auto">
          <a:xfrm>
            <a:off x="-10972800" y="-8229600"/>
            <a:ext cx="3108960" cy="2331720"/>
          </a:xfrm>
          <a:prstGeom prst="rect">
            <a:avLst/>
          </a:prstGeom>
          <a:noFill/>
        </p:spPr>
      </p:pic>
      <p:sp>
        <p:nvSpPr>
          <p:cNvPr id="7" name="6 Dikdörtgen"/>
          <p:cNvSpPr/>
          <p:nvPr/>
        </p:nvSpPr>
        <p:spPr>
          <a:xfrm>
            <a:off x="251520" y="1212616"/>
            <a:ext cx="8568952" cy="5468164"/>
          </a:xfrm>
          <a:prstGeom prst="rect">
            <a:avLst/>
          </a:prstGeom>
        </p:spPr>
        <p:txBody>
          <a:bodyPr wrap="square">
            <a:spAutoFit/>
          </a:bodyPr>
          <a:lstStyle/>
          <a:p>
            <a:pPr marL="365760" indent="-256032">
              <a:spcBef>
                <a:spcPts val="400"/>
              </a:spcBef>
              <a:buClr>
                <a:srgbClr val="2DA2BF"/>
              </a:buClr>
              <a:buSzPct val="68000"/>
              <a:buFont typeface="Wingdings 3"/>
              <a:buChar char=""/>
            </a:pPr>
            <a:r>
              <a:rPr lang="tr-TR" sz="2400" dirty="0">
                <a:latin typeface="Calibri" pitchFamily="34" charset="0"/>
                <a:cs typeface="Lucida Sans Unicode"/>
              </a:rPr>
              <a:t>Teknik şartnamelerin revize edilerek </a:t>
            </a:r>
            <a:r>
              <a:rPr lang="tr-TR" sz="2400" dirty="0" smtClean="0">
                <a:latin typeface="Calibri" pitchFamily="34" charset="0"/>
                <a:cs typeface="Lucida Sans Unicode"/>
              </a:rPr>
              <a:t>Kalkınma Ajansından onay alınması </a:t>
            </a:r>
            <a:r>
              <a:rPr lang="tr-TR" sz="2400" dirty="0">
                <a:latin typeface="Calibri" pitchFamily="34" charset="0"/>
                <a:cs typeface="Lucida Sans Unicode"/>
              </a:rPr>
              <a:t>ve </a:t>
            </a:r>
            <a:r>
              <a:rPr lang="tr-TR" sz="2400" dirty="0" smtClean="0">
                <a:latin typeface="Calibri" pitchFamily="34" charset="0"/>
                <a:cs typeface="Lucida Sans Unicode"/>
              </a:rPr>
              <a:t>satın alma hazırlıklarının başlatılması (</a:t>
            </a:r>
            <a:r>
              <a:rPr lang="tr-TR" sz="2400" dirty="0" smtClean="0">
                <a:solidFill>
                  <a:srgbClr val="FF0000"/>
                </a:solidFill>
                <a:latin typeface="Calibri" pitchFamily="34" charset="0"/>
                <a:cs typeface="Lucida Sans Unicode"/>
              </a:rPr>
              <a:t>Ajans sözleşmesi iki tarafça imzalanmadan kesinlikle yüklenici ile sözleşme </a:t>
            </a:r>
            <a:r>
              <a:rPr lang="tr-TR" sz="2400" dirty="0">
                <a:solidFill>
                  <a:srgbClr val="FF0000"/>
                </a:solidFill>
                <a:latin typeface="Calibri" pitchFamily="34" charset="0"/>
                <a:cs typeface="Lucida Sans Unicode"/>
              </a:rPr>
              <a:t>imzalanmamalıdır!!!</a:t>
            </a:r>
            <a:r>
              <a:rPr lang="tr-TR" sz="2400" dirty="0">
                <a:latin typeface="Calibri" pitchFamily="34" charset="0"/>
                <a:cs typeface="Lucida Sans Unicode"/>
              </a:rPr>
              <a:t>) </a:t>
            </a:r>
            <a:endParaRPr lang="tr-TR" sz="2400" dirty="0" smtClean="0">
              <a:latin typeface="Calibri" pitchFamily="34" charset="0"/>
              <a:cs typeface="Lucida Sans Unicode"/>
            </a:endParaRPr>
          </a:p>
          <a:p>
            <a:pPr marL="109728">
              <a:spcBef>
                <a:spcPts val="400"/>
              </a:spcBef>
              <a:buClr>
                <a:srgbClr val="2DA2BF"/>
              </a:buClr>
              <a:buSzPct val="68000"/>
            </a:pPr>
            <a:endParaRPr lang="tr-TR" sz="2400" dirty="0">
              <a:latin typeface="Calibri" pitchFamily="34" charset="0"/>
              <a:cs typeface="Lucida Sans Unicode"/>
            </a:endParaRPr>
          </a:p>
          <a:p>
            <a:pPr marL="365760" lvl="0" indent="-256032">
              <a:spcBef>
                <a:spcPts val="400"/>
              </a:spcBef>
              <a:buClr>
                <a:srgbClr val="2DA2BF"/>
              </a:buClr>
              <a:buSzPct val="68000"/>
              <a:buFont typeface="Wingdings 3"/>
              <a:buChar char=""/>
            </a:pPr>
            <a:r>
              <a:rPr lang="tr-TR" sz="2400" dirty="0" smtClean="0">
                <a:latin typeface="Calibri" pitchFamily="34" charset="0"/>
                <a:cs typeface="Lucida Sans Unicode"/>
              </a:rPr>
              <a:t>Proje kilit personelinin (proje yöneticisi, satın alma ve raporlama sorumlusu ve teknik personelin</a:t>
            </a:r>
            <a:r>
              <a:rPr lang="tr-TR" sz="2400" dirty="0" smtClean="0">
                <a:solidFill>
                  <a:srgbClr val="FF0000"/>
                </a:solidFill>
                <a:latin typeface="Calibri" pitchFamily="34" charset="0"/>
                <a:cs typeface="Lucida Sans Unicode"/>
              </a:rPr>
              <a:t>[mimar, sanat tarihçisi, mühendis, tekniker vb..]</a:t>
            </a:r>
            <a:r>
              <a:rPr lang="tr-TR" sz="2400" dirty="0" smtClean="0">
                <a:latin typeface="Calibri" pitchFamily="34" charset="0"/>
                <a:cs typeface="Lucida Sans Unicode"/>
              </a:rPr>
              <a:t>, ortak ve iştirakçilerden en az birer temsilci) ziyaret esnasında hazır bulunması</a:t>
            </a:r>
          </a:p>
          <a:p>
            <a:pPr marL="365760" lvl="0" indent="-256032">
              <a:spcBef>
                <a:spcPts val="400"/>
              </a:spcBef>
              <a:buClr>
                <a:srgbClr val="2DA2BF"/>
              </a:buClr>
              <a:buSzPct val="68000"/>
              <a:buFont typeface="Wingdings 3"/>
              <a:buChar char=""/>
            </a:pPr>
            <a:endParaRPr lang="tr-TR" sz="2400" dirty="0" smtClean="0">
              <a:latin typeface="Calibri" pitchFamily="34" charset="0"/>
              <a:cs typeface="Lucida Sans Unicode"/>
            </a:endParaRPr>
          </a:p>
          <a:p>
            <a:pPr marL="365760" indent="-256032">
              <a:spcBef>
                <a:spcPts val="400"/>
              </a:spcBef>
              <a:buClr>
                <a:srgbClr val="2DA2BF"/>
              </a:buClr>
              <a:buSzPct val="68000"/>
              <a:buFont typeface="Wingdings 3"/>
              <a:buChar char=""/>
            </a:pPr>
            <a:r>
              <a:rPr lang="tr-TR" sz="2400" dirty="0" smtClean="0">
                <a:latin typeface="Calibri" pitchFamily="34" charset="0"/>
                <a:cs typeface="Lucida Sans Unicode"/>
              </a:rPr>
              <a:t>Faaliyet planının ve takviminin gözden </a:t>
            </a:r>
            <a:r>
              <a:rPr lang="tr-TR" sz="2400" dirty="0">
                <a:latin typeface="Calibri" pitchFamily="34" charset="0"/>
                <a:cs typeface="Lucida Sans Unicode"/>
              </a:rPr>
              <a:t>geçirilmesi (Proje teklif dosyasında gerçekleşmesi taahhüt edilen hususların tekrar gözden geçirilmesi (faaliyetler, proje çıktıları, performans göstergeleri</a:t>
            </a:r>
            <a:r>
              <a:rPr lang="tr-TR" sz="2400" dirty="0" smtClean="0">
                <a:latin typeface="Calibri" pitchFamily="34" charset="0"/>
                <a:cs typeface="Lucida Sans Unicode"/>
              </a:rPr>
              <a:t>)</a:t>
            </a:r>
          </a:p>
        </p:txBody>
      </p:sp>
      <p:sp>
        <p:nvSpPr>
          <p:cNvPr id="9" name="8 Metin kutusu"/>
          <p:cNvSpPr txBox="1"/>
          <p:nvPr/>
        </p:nvSpPr>
        <p:spPr>
          <a:xfrm>
            <a:off x="1763688" y="332656"/>
            <a:ext cx="7380312"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İlk İzleme Ziyareti Öncesinde…</a:t>
            </a:r>
          </a:p>
        </p:txBody>
      </p:sp>
    </p:spTree>
    <p:extLst>
      <p:ext uri="{BB962C8B-B14F-4D97-AF65-F5344CB8AC3E}">
        <p14:creationId xmlns:p14="http://schemas.microsoft.com/office/powerpoint/2010/main" val="35632147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1" y="0"/>
            <a:ext cx="9191756" cy="6858000"/>
          </a:xfrm>
          <a:prstGeom prst="rect">
            <a:avLst/>
          </a:prstGeom>
          <a:noFill/>
          <a:ln w="9525">
            <a:noFill/>
            <a:miter lim="800000"/>
            <a:headEnd/>
            <a:tailEnd/>
          </a:ln>
        </p:spPr>
      </p:pic>
      <p:sp>
        <p:nvSpPr>
          <p:cNvPr id="8" name="7 Metin kutusu"/>
          <p:cNvSpPr txBox="1"/>
          <p:nvPr/>
        </p:nvSpPr>
        <p:spPr>
          <a:xfrm>
            <a:off x="611560" y="1124744"/>
            <a:ext cx="8712968" cy="2195473"/>
          </a:xfrm>
          <a:prstGeom prst="rect">
            <a:avLst/>
          </a:prstGeom>
          <a:noFill/>
        </p:spPr>
        <p:txBody>
          <a:bodyPr wrap="square" rtlCol="0">
            <a:spAutoFit/>
          </a:bodyPr>
          <a:lstStyle/>
          <a:p>
            <a:pPr lvl="0">
              <a:spcAft>
                <a:spcPts val="400"/>
              </a:spcAft>
              <a:buFont typeface="Arial" pitchFamily="34" charset="0"/>
              <a:buChar char="•"/>
            </a:pPr>
            <a:endParaRPr lang="tr-TR" sz="2000" dirty="0" smtClean="0"/>
          </a:p>
          <a:p>
            <a:pPr lvl="0">
              <a:spcAft>
                <a:spcPts val="400"/>
              </a:spcAft>
              <a:buFont typeface="Arial" pitchFamily="34" charset="0"/>
              <a:buChar char="•"/>
            </a:pPr>
            <a:endParaRPr lang="tr-TR" sz="2000" dirty="0" smtClean="0"/>
          </a:p>
          <a:p>
            <a:pPr>
              <a:spcAft>
                <a:spcPts val="400"/>
              </a:spcAft>
              <a:buFont typeface="Arial" pitchFamily="34" charset="0"/>
              <a:buChar char="•"/>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endParaRPr lang="tr-TR" sz="2000" dirty="0" smtClean="0">
              <a:latin typeface="Calibri" pitchFamily="34" charset="0"/>
              <a:cs typeface="Lucida Sans Unicode"/>
            </a:endParaRPr>
          </a:p>
          <a:p>
            <a:pPr>
              <a:spcAft>
                <a:spcPts val="400"/>
              </a:spcAft>
            </a:pPr>
            <a:r>
              <a:rPr lang="tr-TR" sz="2000" dirty="0" smtClean="0">
                <a:latin typeface="Calibri" pitchFamily="34" charset="0"/>
                <a:cs typeface="Lucida Sans Unicode"/>
              </a:rPr>
              <a:t> </a:t>
            </a:r>
            <a:endParaRPr lang="tr-TR" sz="1000" dirty="0" smtClean="0">
              <a:latin typeface="Calibri" pitchFamily="34" charset="0"/>
              <a:cs typeface="Lucida Sans Unicode"/>
            </a:endParaRPr>
          </a:p>
        </p:txBody>
      </p:sp>
      <p:pic>
        <p:nvPicPr>
          <p:cNvPr id="72706" name="Picture 2" descr="C:\Users\scavus\Desktop\Proje Süreçleri 2012\Ara ve Nihai Rapor Kontrolleri\IKT-70 Nihai Rapor Kontrol\Saray Hotel CD\Saray Hotel Fotoğraflar\23.JPG"/>
          <p:cNvPicPr>
            <a:picLocks noChangeAspect="1" noChangeArrowheads="1"/>
          </p:cNvPicPr>
          <p:nvPr/>
        </p:nvPicPr>
        <p:blipFill>
          <a:blip r:embed="rId3" cstate="print"/>
          <a:srcRect/>
          <a:stretch>
            <a:fillRect/>
          </a:stretch>
        </p:blipFill>
        <p:spPr bwMode="auto">
          <a:xfrm>
            <a:off x="-10972800" y="-8229600"/>
            <a:ext cx="3108960" cy="2331720"/>
          </a:xfrm>
          <a:prstGeom prst="rect">
            <a:avLst/>
          </a:prstGeom>
          <a:noFill/>
        </p:spPr>
      </p:pic>
      <p:pic>
        <p:nvPicPr>
          <p:cNvPr id="1030" name="Picture 6" descr="C:\Users\scavus\Desktop\customersuccess13.jpg"/>
          <p:cNvPicPr>
            <a:picLocks noChangeAspect="1" noChangeArrowheads="1"/>
          </p:cNvPicPr>
          <p:nvPr/>
        </p:nvPicPr>
        <p:blipFill>
          <a:blip r:embed="rId4" cstate="print"/>
          <a:srcRect/>
          <a:stretch>
            <a:fillRect/>
          </a:stretch>
        </p:blipFill>
        <p:spPr bwMode="auto">
          <a:xfrm>
            <a:off x="2448272" y="4685996"/>
            <a:ext cx="4211960" cy="1983364"/>
          </a:xfrm>
          <a:prstGeom prst="rect">
            <a:avLst/>
          </a:prstGeom>
          <a:noFill/>
        </p:spPr>
      </p:pic>
      <p:sp>
        <p:nvSpPr>
          <p:cNvPr id="11" name="10 Metin kutusu"/>
          <p:cNvSpPr txBox="1"/>
          <p:nvPr/>
        </p:nvSpPr>
        <p:spPr>
          <a:xfrm>
            <a:off x="1115616" y="332656"/>
            <a:ext cx="7992888"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İyi dilekler…</a:t>
            </a:r>
          </a:p>
        </p:txBody>
      </p:sp>
      <p:pic>
        <p:nvPicPr>
          <p:cNvPr id="1026" name="Picture 2" descr="C:\Users\scavus\Desktop\indir.jpg"/>
          <p:cNvPicPr>
            <a:picLocks noChangeAspect="1" noChangeArrowheads="1"/>
          </p:cNvPicPr>
          <p:nvPr/>
        </p:nvPicPr>
        <p:blipFill>
          <a:blip r:embed="rId5" cstate="print"/>
          <a:srcRect/>
          <a:stretch>
            <a:fillRect/>
          </a:stretch>
        </p:blipFill>
        <p:spPr bwMode="auto">
          <a:xfrm>
            <a:off x="1331640" y="2060848"/>
            <a:ext cx="2619375" cy="1743075"/>
          </a:xfrm>
          <a:prstGeom prst="rect">
            <a:avLst/>
          </a:prstGeom>
          <a:noFill/>
        </p:spPr>
      </p:pic>
      <p:pic>
        <p:nvPicPr>
          <p:cNvPr id="1029" name="Picture 5" descr="C:\Users\scavus\Desktop\dogruluk1.jpg"/>
          <p:cNvPicPr>
            <a:picLocks noChangeAspect="1" noChangeArrowheads="1"/>
          </p:cNvPicPr>
          <p:nvPr/>
        </p:nvPicPr>
        <p:blipFill>
          <a:blip r:embed="rId6" cstate="print"/>
          <a:srcRect/>
          <a:stretch>
            <a:fillRect/>
          </a:stretch>
        </p:blipFill>
        <p:spPr bwMode="auto">
          <a:xfrm>
            <a:off x="4860032" y="1988840"/>
            <a:ext cx="2520280" cy="2457273"/>
          </a:xfrm>
          <a:prstGeom prst="rect">
            <a:avLst/>
          </a:prstGeom>
          <a:noFill/>
        </p:spPr>
      </p:pic>
      <p:sp>
        <p:nvSpPr>
          <p:cNvPr id="7" name="6 Dikdörtgen"/>
          <p:cNvSpPr/>
          <p:nvPr/>
        </p:nvSpPr>
        <p:spPr>
          <a:xfrm>
            <a:off x="0" y="1479748"/>
            <a:ext cx="9144000" cy="5488682"/>
          </a:xfrm>
          <a:prstGeom prst="rect">
            <a:avLst/>
          </a:prstGeom>
        </p:spPr>
        <p:txBody>
          <a:bodyPr wrap="square">
            <a:spAutoFit/>
          </a:bodyPr>
          <a:lstStyle/>
          <a:p>
            <a:pPr>
              <a:spcAft>
                <a:spcPts val="400"/>
              </a:spcAft>
            </a:pPr>
            <a:r>
              <a:rPr lang="tr-TR" sz="2400" dirty="0" smtClean="0">
                <a:latin typeface="Calibri" pitchFamily="34" charset="0"/>
                <a:cs typeface="Lucida Sans Unicode"/>
              </a:rPr>
              <a:t> </a:t>
            </a:r>
            <a:r>
              <a:rPr lang="tr-TR" sz="3600" dirty="0" smtClean="0">
                <a:latin typeface="Calibri" pitchFamily="34" charset="0"/>
                <a:cs typeface="Lucida Sans Unicode"/>
              </a:rPr>
              <a:t>             </a:t>
            </a:r>
            <a:r>
              <a:rPr lang="tr-TR" sz="4000" dirty="0" smtClean="0">
                <a:latin typeface="Calibri" pitchFamily="34" charset="0"/>
                <a:cs typeface="Lucida Sans Unicode"/>
              </a:rPr>
              <a:t>Açık iletişim            Dürüstlük</a:t>
            </a:r>
          </a:p>
          <a:p>
            <a:pPr>
              <a:spcAft>
                <a:spcPts val="400"/>
              </a:spcAft>
            </a:pPr>
            <a:r>
              <a:rPr lang="tr-TR" sz="3600" dirty="0" smtClean="0">
                <a:latin typeface="Calibri" pitchFamily="34" charset="0"/>
                <a:cs typeface="Lucida Sans Unicode"/>
              </a:rPr>
              <a:t>    </a:t>
            </a:r>
          </a:p>
          <a:p>
            <a:pPr>
              <a:spcAft>
                <a:spcPts val="400"/>
              </a:spcAft>
            </a:pPr>
            <a:r>
              <a:rPr lang="tr-TR" sz="3600" dirty="0" smtClean="0">
                <a:latin typeface="Calibri" pitchFamily="34" charset="0"/>
                <a:cs typeface="Lucida Sans Unicode"/>
              </a:rPr>
              <a:t>                                          </a:t>
            </a:r>
          </a:p>
          <a:p>
            <a:pPr>
              <a:spcAft>
                <a:spcPts val="400"/>
              </a:spcAft>
            </a:pPr>
            <a:r>
              <a:rPr lang="tr-TR" sz="3600" dirty="0" smtClean="0">
                <a:latin typeface="Calibri" pitchFamily="34" charset="0"/>
                <a:cs typeface="Lucida Sans Unicode"/>
              </a:rPr>
              <a:t>     </a:t>
            </a:r>
          </a:p>
          <a:p>
            <a:pPr>
              <a:spcAft>
                <a:spcPts val="400"/>
              </a:spcAft>
            </a:pPr>
            <a:r>
              <a:rPr lang="tr-TR" sz="3600" dirty="0" smtClean="0">
                <a:latin typeface="Calibri" pitchFamily="34" charset="0"/>
                <a:cs typeface="Lucida Sans Unicode"/>
              </a:rPr>
              <a:t>                                                             </a:t>
            </a:r>
          </a:p>
          <a:p>
            <a:pPr>
              <a:spcAft>
                <a:spcPts val="400"/>
              </a:spcAft>
            </a:pPr>
            <a:r>
              <a:rPr lang="tr-TR" sz="3600" dirty="0" smtClean="0">
                <a:latin typeface="Calibri" pitchFamily="34" charset="0"/>
                <a:cs typeface="Lucida Sans Unicode"/>
              </a:rPr>
              <a:t>       </a:t>
            </a:r>
          </a:p>
          <a:p>
            <a:pPr>
              <a:spcAft>
                <a:spcPts val="400"/>
              </a:spcAft>
            </a:pPr>
            <a:r>
              <a:rPr lang="tr-TR" sz="3600" dirty="0" smtClean="0">
                <a:latin typeface="Calibri" pitchFamily="34" charset="0"/>
                <a:cs typeface="Lucida Sans Unicode"/>
              </a:rPr>
              <a:t>                       </a:t>
            </a:r>
            <a:r>
              <a:rPr lang="tr-TR" sz="4000" dirty="0" smtClean="0">
                <a:latin typeface="Calibri" pitchFamily="34" charset="0"/>
                <a:cs typeface="Lucida Sans Unicode"/>
              </a:rPr>
              <a:t>Paylaşım</a:t>
            </a:r>
          </a:p>
          <a:p>
            <a:pPr>
              <a:spcAft>
                <a:spcPts val="400"/>
              </a:spcAft>
            </a:pPr>
            <a:endParaRPr lang="tr-TR" sz="4000" dirty="0" smtClean="0">
              <a:latin typeface="Calibri" pitchFamily="34" charset="0"/>
              <a:cs typeface="Lucida Sans Unicode"/>
            </a:endParaRPr>
          </a:p>
          <a:p>
            <a:pPr>
              <a:spcAft>
                <a:spcPts val="400"/>
              </a:spcAft>
            </a:pPr>
            <a:endParaRPr lang="tr-TR" sz="2400" dirty="0" smtClean="0">
              <a:latin typeface="Calibri" pitchFamily="34" charset="0"/>
              <a:cs typeface="Lucida Sans Unicode"/>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r>
              <a:rPr lang="tr-TR" dirty="0" err="1" smtClean="0"/>
              <a:t>irl</a:t>
            </a:r>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9" name="8 Metin kutusu"/>
          <p:cNvSpPr txBox="1"/>
          <p:nvPr/>
        </p:nvSpPr>
        <p:spPr>
          <a:xfrm>
            <a:off x="2555776" y="332656"/>
            <a:ext cx="6588224" cy="584775"/>
          </a:xfrm>
          <a:prstGeom prst="rect">
            <a:avLst/>
          </a:prstGeom>
          <a:noFill/>
        </p:spPr>
        <p:txBody>
          <a:bodyPr wrap="square" rtlCol="0">
            <a:spAutoFit/>
          </a:bodyPr>
          <a:lstStyle/>
          <a:p>
            <a:pPr algn="r"/>
            <a:r>
              <a:rPr lang="tr-TR" sz="3200" b="1" dirty="0" smtClean="0">
                <a:latin typeface="Calibri" panose="020F0502020204030204" pitchFamily="34" charset="0"/>
                <a:cs typeface="Calibri" panose="020F0502020204030204" pitchFamily="34" charset="0"/>
              </a:rPr>
              <a:t>Yasal Çerçeve</a:t>
            </a:r>
          </a:p>
        </p:txBody>
      </p:sp>
      <p:sp>
        <p:nvSpPr>
          <p:cNvPr id="10" name="9 Metin kutusu"/>
          <p:cNvSpPr txBox="1"/>
          <p:nvPr/>
        </p:nvSpPr>
        <p:spPr>
          <a:xfrm>
            <a:off x="467544" y="1124744"/>
            <a:ext cx="8424936" cy="5432256"/>
          </a:xfrm>
          <a:prstGeom prst="rect">
            <a:avLst/>
          </a:prstGeom>
          <a:noFill/>
        </p:spPr>
        <p:txBody>
          <a:bodyPr wrap="square" rtlCol="0">
            <a:spAutoFit/>
          </a:bodyPr>
          <a:lstStyle/>
          <a:p>
            <a:endParaRPr lang="tr-TR" dirty="0" smtClean="0">
              <a:latin typeface="Calibri" panose="020F0502020204030204" pitchFamily="34" charset="0"/>
              <a:cs typeface="Calibri" panose="020F0502020204030204" pitchFamily="34" charset="0"/>
            </a:endParaRPr>
          </a:p>
          <a:p>
            <a:pPr algn="ctr"/>
            <a:r>
              <a:rPr lang="tr-TR" sz="1500" b="1" dirty="0" smtClean="0">
                <a:latin typeface="Calibri" panose="020F0502020204030204" pitchFamily="34" charset="0"/>
                <a:cs typeface="Calibri" panose="020F0502020204030204" pitchFamily="34" charset="0"/>
              </a:rPr>
              <a:t>25.01.2006 tarih ve 5449 Sayılı Kalkınma Ajanslarının </a:t>
            </a:r>
          </a:p>
          <a:p>
            <a:pPr algn="ctr"/>
            <a:r>
              <a:rPr lang="tr-TR" sz="1500" b="1" dirty="0" smtClean="0">
                <a:latin typeface="Calibri" panose="020F0502020204030204" pitchFamily="34" charset="0"/>
                <a:cs typeface="Calibri" panose="020F0502020204030204" pitchFamily="34" charset="0"/>
              </a:rPr>
              <a:t>Kuruluşu,  Koordinasyonu ve Görevleri Hakkında Kanun ve 15 Temmuz 2018 ve 30479 sayılı Resmi Gazetede yayımlanan Cumhurbaşkanlığı Kararnamesi</a:t>
            </a:r>
          </a:p>
          <a:p>
            <a:pPr algn="ctr"/>
            <a:endParaRPr lang="tr-TR" sz="1500" b="1" dirty="0" smtClean="0">
              <a:latin typeface="Calibri" panose="020F0502020204030204" pitchFamily="34" charset="0"/>
              <a:cs typeface="Calibri" panose="020F0502020204030204" pitchFamily="34" charset="0"/>
            </a:endParaRPr>
          </a:p>
          <a:p>
            <a:pPr algn="ctr"/>
            <a:endParaRPr lang="tr-TR" sz="1200" b="1" dirty="0" smtClean="0">
              <a:latin typeface="Calibri" panose="020F0502020204030204" pitchFamily="34" charset="0"/>
              <a:cs typeface="Calibri" panose="020F0502020204030204" pitchFamily="34" charset="0"/>
            </a:endParaRPr>
          </a:p>
          <a:p>
            <a:pPr algn="ctr"/>
            <a:r>
              <a:rPr lang="tr-TR" sz="2000" b="1" dirty="0" smtClean="0">
                <a:latin typeface="Calibri" panose="020F0502020204030204" pitchFamily="34" charset="0"/>
                <a:cs typeface="Calibri" panose="020F0502020204030204" pitchFamily="34" charset="0"/>
              </a:rPr>
              <a:t>Kalkınma Ajansları Proje ve Faaliyet Destekleme Yönetmeliği</a:t>
            </a:r>
          </a:p>
          <a:p>
            <a:pPr algn="ctr"/>
            <a:endParaRPr lang="tr-TR" sz="1600" b="1" dirty="0" smtClean="0">
              <a:latin typeface="Calibri" panose="020F0502020204030204" pitchFamily="34" charset="0"/>
              <a:cs typeface="Calibri" panose="020F0502020204030204" pitchFamily="34" charset="0"/>
            </a:endParaRPr>
          </a:p>
          <a:p>
            <a:pPr algn="ctr"/>
            <a:endParaRPr lang="tr-TR" sz="1600" b="1" dirty="0" smtClean="0">
              <a:latin typeface="Calibri" panose="020F0502020204030204" pitchFamily="34" charset="0"/>
              <a:cs typeface="Calibri" panose="020F0502020204030204" pitchFamily="34" charset="0"/>
            </a:endParaRPr>
          </a:p>
          <a:p>
            <a:pPr algn="ctr"/>
            <a:r>
              <a:rPr lang="tr-TR" sz="2500" b="1" dirty="0" smtClean="0">
                <a:latin typeface="Calibri" panose="020F0502020204030204" pitchFamily="34" charset="0"/>
                <a:cs typeface="Calibri" panose="020F0502020204030204" pitchFamily="34" charset="0"/>
              </a:rPr>
              <a:t>Destek Yönetim Kılavuzu ve Ekleri</a:t>
            </a:r>
          </a:p>
          <a:p>
            <a:pPr algn="ctr"/>
            <a:endParaRPr lang="tr-TR" sz="3000" b="1" dirty="0" smtClean="0">
              <a:latin typeface="Calibri" panose="020F0502020204030204" pitchFamily="34" charset="0"/>
              <a:cs typeface="Calibri" panose="020F0502020204030204" pitchFamily="34" charset="0"/>
            </a:endParaRPr>
          </a:p>
          <a:p>
            <a:pPr algn="ctr"/>
            <a:r>
              <a:rPr lang="tr-TR" sz="3000" b="1" dirty="0" smtClean="0">
                <a:latin typeface="Calibri" panose="020F0502020204030204" pitchFamily="34" charset="0"/>
                <a:cs typeface="Calibri" panose="020F0502020204030204" pitchFamily="34" charset="0"/>
              </a:rPr>
              <a:t>Proje Uygulama Rehberi ve Ekleri </a:t>
            </a:r>
          </a:p>
          <a:p>
            <a:pPr algn="ctr"/>
            <a:r>
              <a:rPr lang="tr-TR" sz="3000" b="1" dirty="0" smtClean="0">
                <a:latin typeface="Calibri" panose="020F0502020204030204" pitchFamily="34" charset="0"/>
                <a:cs typeface="Calibri" panose="020F0502020204030204" pitchFamily="34" charset="0"/>
              </a:rPr>
              <a:t>(Satın Alma Rehberi  &amp; Görünürlük Rehberi)</a:t>
            </a:r>
          </a:p>
          <a:p>
            <a:pPr algn="ctr"/>
            <a:endParaRPr lang="tr-TR" sz="3000" b="1" dirty="0" smtClean="0">
              <a:latin typeface="Calibri" panose="020F0502020204030204" pitchFamily="34" charset="0"/>
              <a:cs typeface="Calibri" panose="020F0502020204030204" pitchFamily="34" charset="0"/>
            </a:endParaRPr>
          </a:p>
          <a:p>
            <a:pPr algn="ctr"/>
            <a:r>
              <a:rPr lang="tr-TR" sz="3000" b="1" dirty="0" smtClean="0">
                <a:latin typeface="Calibri" panose="020F0502020204030204" pitchFamily="34" charset="0"/>
                <a:cs typeface="Calibri" panose="020F0502020204030204" pitchFamily="34" charset="0"/>
              </a:rPr>
              <a:t>Sözleşme Özel ve Genel Koşullar </a:t>
            </a:r>
          </a:p>
          <a:p>
            <a:pPr algn="ctr"/>
            <a:endParaRPr lang="tr-TR" sz="1200" b="1" dirty="0" smtClean="0">
              <a:latin typeface="Calibri" panose="020F0502020204030204" pitchFamily="34" charset="0"/>
              <a:cs typeface="Calibri" panose="020F0502020204030204" pitchFamily="34" charset="0"/>
            </a:endParaRPr>
          </a:p>
          <a:p>
            <a:pPr algn="ctr"/>
            <a:r>
              <a:rPr lang="tr-TR" dirty="0">
                <a:latin typeface="Calibri" panose="020F0502020204030204" pitchFamily="34" charset="0"/>
                <a:cs typeface="Calibri" panose="020F0502020204030204" pitchFamily="34" charset="0"/>
              </a:rPr>
              <a:t>https://www.trakyaka.org.tr/tr/33566/Uygulama-Dokumanlari</a:t>
            </a:r>
            <a:endParaRPr lang="tr-TR" dirty="0" smtClean="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r>
              <a:rPr lang="tr-TR" dirty="0" err="1" smtClean="0"/>
              <a:t>irl</a:t>
            </a:r>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14" name="13 Metin kutusu"/>
          <p:cNvSpPr txBox="1"/>
          <p:nvPr/>
        </p:nvSpPr>
        <p:spPr>
          <a:xfrm>
            <a:off x="2555776" y="332656"/>
            <a:ext cx="6588224" cy="489236"/>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Fizibilite Desteği– Uygulama Öncesi</a:t>
            </a:r>
            <a:endParaRPr lang="tr-TR" sz="3200" b="1" dirty="0">
              <a:solidFill>
                <a:srgbClr val="002060"/>
              </a:solidFill>
              <a:latin typeface="Calibri" pitchFamily="34" charset="0"/>
              <a:cs typeface="Calibri" pitchFamily="34" charset="0"/>
            </a:endParaRPr>
          </a:p>
        </p:txBody>
      </p:sp>
      <p:sp>
        <p:nvSpPr>
          <p:cNvPr id="7" name="6 Metin kutusu"/>
          <p:cNvSpPr txBox="1"/>
          <p:nvPr/>
        </p:nvSpPr>
        <p:spPr>
          <a:xfrm>
            <a:off x="2123728" y="1556792"/>
            <a:ext cx="5328592" cy="4832092"/>
          </a:xfrm>
          <a:prstGeom prst="rect">
            <a:avLst/>
          </a:prstGeom>
          <a:noFill/>
        </p:spPr>
        <p:txBody>
          <a:bodyPr wrap="square" rtlCol="0">
            <a:spAutoFit/>
          </a:bodyPr>
          <a:lstStyle/>
          <a:p>
            <a:pPr algn="ctr"/>
            <a:r>
              <a:rPr lang="tr-TR" sz="2800" b="1" dirty="0" smtClean="0">
                <a:latin typeface="Calibri" panose="020F0502020204030204" pitchFamily="34" charset="0"/>
                <a:cs typeface="Calibri" panose="020F0502020204030204" pitchFamily="34" charset="0"/>
              </a:rPr>
              <a:t>Süreç  Adımları</a:t>
            </a:r>
          </a:p>
          <a:p>
            <a:r>
              <a:rPr lang="tr-TR" sz="2800" b="1" dirty="0" smtClean="0">
                <a:latin typeface="Calibri" panose="020F0502020204030204" pitchFamily="34" charset="0"/>
                <a:cs typeface="Calibri" panose="020F0502020204030204" pitchFamily="34" charset="0"/>
              </a:rPr>
              <a:t>- Hazırlık</a:t>
            </a:r>
          </a:p>
          <a:p>
            <a:r>
              <a:rPr lang="tr-TR" sz="2800" b="1" dirty="0" smtClean="0">
                <a:latin typeface="Calibri" panose="020F0502020204030204" pitchFamily="34" charset="0"/>
                <a:cs typeface="Calibri" panose="020F0502020204030204" pitchFamily="34" charset="0"/>
              </a:rPr>
              <a:t>- Fizibilite Desteği İlanı</a:t>
            </a:r>
          </a:p>
          <a:p>
            <a:r>
              <a:rPr lang="tr-TR" sz="2800" b="1" dirty="0" smtClean="0">
                <a:latin typeface="Calibri" panose="020F0502020204030204" pitchFamily="34" charset="0"/>
                <a:cs typeface="Calibri" panose="020F0502020204030204" pitchFamily="34" charset="0"/>
              </a:rPr>
              <a:t>- Değerlendirme</a:t>
            </a:r>
          </a:p>
          <a:p>
            <a:r>
              <a:rPr lang="tr-TR" sz="2800" dirty="0" smtClean="0">
                <a:latin typeface="Calibri" panose="020F0502020204030204" pitchFamily="34" charset="0"/>
                <a:cs typeface="Calibri" panose="020F0502020204030204" pitchFamily="34" charset="0"/>
              </a:rPr>
              <a:t>     Ön İnceleme</a:t>
            </a:r>
          </a:p>
          <a:p>
            <a:r>
              <a:rPr lang="tr-TR" sz="2800" dirty="0" smtClean="0">
                <a:latin typeface="Calibri" panose="020F0502020204030204" pitchFamily="34" charset="0"/>
                <a:cs typeface="Calibri" panose="020F0502020204030204" pitchFamily="34" charset="0"/>
              </a:rPr>
              <a:t>     Teknik ve Mali Değerlendirme</a:t>
            </a:r>
          </a:p>
          <a:p>
            <a:r>
              <a:rPr lang="tr-TR" sz="2800" dirty="0" smtClean="0">
                <a:latin typeface="Calibri" panose="020F0502020204030204" pitchFamily="34" charset="0"/>
                <a:cs typeface="Calibri" panose="020F0502020204030204" pitchFamily="34" charset="0"/>
              </a:rPr>
              <a:t>     Genel Sekreterlik</a:t>
            </a:r>
          </a:p>
          <a:p>
            <a:r>
              <a:rPr lang="tr-TR" sz="2800" dirty="0" smtClean="0">
                <a:latin typeface="Calibri" panose="020F0502020204030204" pitchFamily="34" charset="0"/>
                <a:cs typeface="Calibri" panose="020F0502020204030204" pitchFamily="34" charset="0"/>
              </a:rPr>
              <a:t> 	-Bütçe Revizyonu     </a:t>
            </a:r>
          </a:p>
          <a:p>
            <a:r>
              <a:rPr lang="tr-TR" sz="2800" dirty="0" smtClean="0">
                <a:latin typeface="Calibri" panose="020F0502020204030204" pitchFamily="34" charset="0"/>
                <a:cs typeface="Calibri" panose="020F0502020204030204" pitchFamily="34" charset="0"/>
              </a:rPr>
              <a:t>- </a:t>
            </a:r>
            <a:r>
              <a:rPr lang="tr-TR" sz="2800" b="1" dirty="0" smtClean="0">
                <a:latin typeface="Calibri" panose="020F0502020204030204" pitchFamily="34" charset="0"/>
                <a:cs typeface="Calibri" panose="020F0502020204030204" pitchFamily="34" charset="0"/>
              </a:rPr>
              <a:t>Yönetim Kurulu Onayı</a:t>
            </a:r>
          </a:p>
          <a:p>
            <a:pPr>
              <a:buFontTx/>
              <a:buChar char="-"/>
            </a:pPr>
            <a:r>
              <a:rPr lang="tr-TR" sz="2800" b="1" dirty="0" smtClean="0">
                <a:latin typeface="Calibri" panose="020F0502020204030204" pitchFamily="34" charset="0"/>
                <a:cs typeface="Calibri" panose="020F0502020204030204" pitchFamily="34" charset="0"/>
              </a:rPr>
              <a:t> İlan </a:t>
            </a:r>
          </a:p>
          <a:p>
            <a:pPr>
              <a:buFontTx/>
              <a:buChar char="-"/>
            </a:pPr>
            <a:r>
              <a:rPr lang="tr-TR" sz="2800" dirty="0" smtClean="0">
                <a:latin typeface="Calibri" panose="020F0502020204030204" pitchFamily="34" charset="0"/>
                <a:cs typeface="Calibri" panose="020F0502020204030204" pitchFamily="34" charset="0"/>
              </a:rPr>
              <a:t> </a:t>
            </a:r>
            <a:r>
              <a:rPr lang="tr-TR" sz="2800" b="1" dirty="0" smtClean="0">
                <a:solidFill>
                  <a:srgbClr val="FF0000"/>
                </a:solidFill>
                <a:latin typeface="Calibri" panose="020F0502020204030204" pitchFamily="34" charset="0"/>
                <a:cs typeface="Calibri" panose="020F0502020204030204" pitchFamily="34" charset="0"/>
              </a:rPr>
              <a:t>Sözleşmelerin İmzalanması</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r>
              <a:rPr lang="tr-TR" dirty="0" err="1" smtClean="0"/>
              <a:t>irl</a:t>
            </a:r>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14" name="13 Metin kutusu"/>
          <p:cNvSpPr txBox="1"/>
          <p:nvPr/>
        </p:nvSpPr>
        <p:spPr>
          <a:xfrm>
            <a:off x="2555776" y="332656"/>
            <a:ext cx="6588224" cy="489236"/>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Destek Sözleşmesi</a:t>
            </a:r>
          </a:p>
        </p:txBody>
      </p:sp>
      <p:sp>
        <p:nvSpPr>
          <p:cNvPr id="7" name="6 Metin kutusu"/>
          <p:cNvSpPr txBox="1"/>
          <p:nvPr/>
        </p:nvSpPr>
        <p:spPr>
          <a:xfrm>
            <a:off x="251520" y="1191518"/>
            <a:ext cx="3096344" cy="5632311"/>
          </a:xfrm>
          <a:prstGeom prst="rect">
            <a:avLst/>
          </a:prstGeom>
          <a:noFill/>
        </p:spPr>
        <p:txBody>
          <a:bodyPr wrap="square" rtlCol="0">
            <a:spAutoFit/>
          </a:bodyPr>
          <a:lstStyle/>
          <a:p>
            <a:r>
              <a:rPr lang="tr-TR" sz="2400" b="1" dirty="0" smtClean="0"/>
              <a:t>- </a:t>
            </a:r>
            <a:r>
              <a:rPr lang="tr-TR" sz="2400" dirty="0" smtClean="0">
                <a:latin typeface="Calibri" pitchFamily="34" charset="0"/>
                <a:cs typeface="Calibri" pitchFamily="34" charset="0"/>
              </a:rPr>
              <a:t>Destek Sözleşmesi “Özel Koşullar” (Sözleşme) ve eklerinden oluşmakta olup, </a:t>
            </a:r>
          </a:p>
          <a:p>
            <a:r>
              <a:rPr lang="tr-TR" sz="2400" b="1" i="1" dirty="0" smtClean="0">
                <a:latin typeface="Calibri" pitchFamily="34" charset="0"/>
                <a:cs typeface="Calibri" pitchFamily="34" charset="0"/>
              </a:rPr>
              <a:t>Destek yararlanıcısına destek, sözleşmedeki hüküm ve koşullar uyarınca verilir.</a:t>
            </a:r>
          </a:p>
          <a:p>
            <a:endParaRPr lang="tr-TR" sz="2400" b="1" i="1" dirty="0" smtClean="0">
              <a:latin typeface="Calibri" pitchFamily="34" charset="0"/>
              <a:cs typeface="Calibri" pitchFamily="34" charset="0"/>
            </a:endParaRPr>
          </a:p>
          <a:p>
            <a:r>
              <a:rPr lang="tr-TR" sz="2400" dirty="0" smtClean="0">
                <a:latin typeface="Calibri" pitchFamily="34" charset="0"/>
                <a:cs typeface="Calibri" pitchFamily="34" charset="0"/>
              </a:rPr>
              <a:t>Destek yararlanıcısı ve ortakları, </a:t>
            </a:r>
          </a:p>
          <a:p>
            <a:r>
              <a:rPr lang="tr-TR" sz="2400" dirty="0" smtClean="0">
                <a:latin typeface="Calibri" pitchFamily="34" charset="0"/>
                <a:cs typeface="Calibri" pitchFamily="34" charset="0"/>
              </a:rPr>
              <a:t>projenin uygulanması konusunda Ajansa karşı sorumludur.</a:t>
            </a:r>
          </a:p>
        </p:txBody>
      </p:sp>
      <p:sp>
        <p:nvSpPr>
          <p:cNvPr id="8" name="7 Metin kutusu"/>
          <p:cNvSpPr txBox="1"/>
          <p:nvPr/>
        </p:nvSpPr>
        <p:spPr>
          <a:xfrm>
            <a:off x="3347864" y="1376183"/>
            <a:ext cx="5472608" cy="5262979"/>
          </a:xfrm>
          <a:prstGeom prst="rect">
            <a:avLst/>
          </a:prstGeom>
          <a:noFill/>
        </p:spPr>
        <p:txBody>
          <a:bodyPr wrap="square" rtlCol="0">
            <a:spAutoFit/>
          </a:bodyPr>
          <a:lstStyle/>
          <a:p>
            <a:r>
              <a:rPr lang="tr-TR" sz="1600" dirty="0">
                <a:latin typeface="Calibri" panose="020F0502020204030204" pitchFamily="34" charset="0"/>
                <a:cs typeface="Calibri" panose="020F0502020204030204" pitchFamily="34" charset="0"/>
              </a:rPr>
              <a:t>Ek I	: Başvuru Formu ve Ekleri</a:t>
            </a:r>
          </a:p>
          <a:p>
            <a:r>
              <a:rPr lang="tr-TR" sz="1600" dirty="0">
                <a:latin typeface="Calibri" panose="020F0502020204030204" pitchFamily="34" charset="0"/>
                <a:cs typeface="Calibri" panose="020F0502020204030204" pitchFamily="34" charset="0"/>
              </a:rPr>
              <a:t>Ek II	: Destek Sözleşmeleri için Genel Koşullar</a:t>
            </a:r>
          </a:p>
          <a:p>
            <a:r>
              <a:rPr lang="tr-TR" sz="1600" dirty="0">
                <a:latin typeface="Calibri" panose="020F0502020204030204" pitchFamily="34" charset="0"/>
                <a:cs typeface="Calibri" panose="020F0502020204030204" pitchFamily="34" charset="0"/>
              </a:rPr>
              <a:t>Ek III	: Proje Bütçesi </a:t>
            </a:r>
          </a:p>
          <a:p>
            <a:r>
              <a:rPr lang="tr-TR" sz="1600" dirty="0">
                <a:latin typeface="Calibri" panose="020F0502020204030204" pitchFamily="34" charset="0"/>
                <a:cs typeface="Calibri" panose="020F0502020204030204" pitchFamily="34" charset="0"/>
              </a:rPr>
              <a:t>Ek IV	       : Mülga</a:t>
            </a:r>
          </a:p>
          <a:p>
            <a:r>
              <a:rPr lang="tr-TR" sz="1600" dirty="0">
                <a:latin typeface="Calibri" panose="020F0502020204030204" pitchFamily="34" charset="0"/>
                <a:cs typeface="Calibri" panose="020F0502020204030204" pitchFamily="34" charset="0"/>
              </a:rPr>
              <a:t>Ek V	       : Kalkınma Ajansları Mali Desteklerinden Yararlanan Kamu İdarelerine Tahsis Edilen Kaynakların Kullanımı, Muhasebeleştirilmesi ile Diğer Hususlara İlişkin Usul ve Esaslar (2018 yılı için Bütçe Kanunu Ekli E Cetveli md.74)</a:t>
            </a:r>
          </a:p>
          <a:p>
            <a:r>
              <a:rPr lang="tr-TR" sz="1600" dirty="0">
                <a:latin typeface="Calibri" panose="020F0502020204030204" pitchFamily="34" charset="0"/>
                <a:cs typeface="Calibri" panose="020F0502020204030204" pitchFamily="34" charset="0"/>
              </a:rPr>
              <a:t>Ek VI	: Mali Kimlik Formu </a:t>
            </a:r>
          </a:p>
          <a:p>
            <a:r>
              <a:rPr lang="tr-TR" sz="1600" dirty="0">
                <a:latin typeface="Calibri" panose="020F0502020204030204" pitchFamily="34" charset="0"/>
                <a:cs typeface="Calibri" panose="020F0502020204030204" pitchFamily="34" charset="0"/>
              </a:rPr>
              <a:t>Ek VII	: Gerçek veya Tüzel Kişilik Belgesi Örneği</a:t>
            </a:r>
          </a:p>
          <a:p>
            <a:r>
              <a:rPr lang="tr-TR" sz="1600" dirty="0">
                <a:latin typeface="Calibri" panose="020F0502020204030204" pitchFamily="34" charset="0"/>
                <a:cs typeface="Calibri" panose="020F0502020204030204" pitchFamily="34" charset="0"/>
              </a:rPr>
              <a:t>Ek VIII	: Mülga </a:t>
            </a:r>
          </a:p>
          <a:p>
            <a:r>
              <a:rPr lang="tr-TR" sz="1600" dirty="0">
                <a:latin typeface="Calibri" panose="020F0502020204030204" pitchFamily="34" charset="0"/>
                <a:cs typeface="Calibri" panose="020F0502020204030204" pitchFamily="34" charset="0"/>
              </a:rPr>
              <a:t>Ek IX	: Nihai Rapor Formu</a:t>
            </a:r>
          </a:p>
          <a:p>
            <a:r>
              <a:rPr lang="tr-TR" sz="1600" dirty="0">
                <a:latin typeface="Calibri" panose="020F0502020204030204" pitchFamily="34" charset="0"/>
                <a:cs typeface="Calibri" panose="020F0502020204030204" pitchFamily="34" charset="0"/>
              </a:rPr>
              <a:t>Ek X	: Proje Sonrası Değerlendirme Raporu</a:t>
            </a:r>
          </a:p>
          <a:p>
            <a:r>
              <a:rPr lang="tr-TR" sz="1600" dirty="0">
                <a:latin typeface="Calibri" panose="020F0502020204030204" pitchFamily="34" charset="0"/>
                <a:cs typeface="Calibri" panose="020F0502020204030204" pitchFamily="34" charset="0"/>
              </a:rPr>
              <a:t>Ek XI	: Harcama Teyidi (Gerekli İse)</a:t>
            </a:r>
          </a:p>
          <a:p>
            <a:r>
              <a:rPr lang="tr-TR" sz="1600" dirty="0">
                <a:latin typeface="Calibri" panose="020F0502020204030204" pitchFamily="34" charset="0"/>
                <a:cs typeface="Calibri" panose="020F0502020204030204" pitchFamily="34" charset="0"/>
              </a:rPr>
              <a:t>Ek XII	: Mali Kontrol </a:t>
            </a:r>
            <a:r>
              <a:rPr lang="tr-TR" sz="1600" dirty="0" err="1">
                <a:latin typeface="Calibri" panose="020F0502020204030204" pitchFamily="34" charset="0"/>
                <a:cs typeface="Calibri" panose="020F0502020204030204" pitchFamily="34" charset="0"/>
              </a:rPr>
              <a:t>Muvafakatnamesi</a:t>
            </a:r>
            <a:r>
              <a:rPr lang="tr-TR" sz="1600" dirty="0">
                <a:latin typeface="Calibri" panose="020F0502020204030204" pitchFamily="34" charset="0"/>
                <a:cs typeface="Calibri" panose="020F0502020204030204" pitchFamily="34" charset="0"/>
              </a:rPr>
              <a:t> ve Taahhütnamesi</a:t>
            </a:r>
          </a:p>
          <a:p>
            <a:r>
              <a:rPr lang="tr-TR" sz="1600" dirty="0">
                <a:latin typeface="Calibri" panose="020F0502020204030204" pitchFamily="34" charset="0"/>
                <a:cs typeface="Calibri" panose="020F0502020204030204" pitchFamily="34" charset="0"/>
              </a:rPr>
              <a:t>Ek XIII	: Destek Miktarının Ödenmesi İçin Teminat Belgesi (Gerekli İse)</a:t>
            </a:r>
          </a:p>
          <a:p>
            <a:r>
              <a:rPr lang="tr-TR" sz="1600" dirty="0">
                <a:latin typeface="Calibri" panose="020F0502020204030204" pitchFamily="34" charset="0"/>
                <a:cs typeface="Calibri" panose="020F0502020204030204" pitchFamily="34" charset="0"/>
              </a:rPr>
              <a:t>Ek XIV	: Haciz Beyannamesi (Gerekli İse)</a:t>
            </a:r>
          </a:p>
          <a:p>
            <a:r>
              <a:rPr lang="tr-TR" sz="1600" dirty="0">
                <a:latin typeface="Calibri" panose="020F0502020204030204" pitchFamily="34" charset="0"/>
                <a:cs typeface="Calibri" panose="020F0502020204030204" pitchFamily="34" charset="0"/>
              </a:rPr>
              <a:t>Ek XV	: Destek Alma Kurallarına Uygunluk Beyanı</a:t>
            </a:r>
          </a:p>
          <a:p>
            <a:r>
              <a:rPr lang="tr-TR" sz="1600" dirty="0">
                <a:latin typeface="Calibri" panose="020F0502020204030204" pitchFamily="34" charset="0"/>
                <a:cs typeface="Calibri" panose="020F0502020204030204" pitchFamily="34" charset="0"/>
              </a:rPr>
              <a:t>Ek XVI	: Çifte Finansman Olmadığına Dair Taahhütname</a:t>
            </a:r>
          </a:p>
          <a:p>
            <a:r>
              <a:rPr lang="tr-TR" sz="1600" dirty="0">
                <a:latin typeface="Calibri" panose="020F0502020204030204" pitchFamily="34" charset="0"/>
                <a:cs typeface="Calibri" panose="020F0502020204030204" pitchFamily="34" charset="0"/>
              </a:rPr>
              <a:t>Ek XVII   </a:t>
            </a:r>
            <a:r>
              <a:rPr lang="tr-TR" sz="1600" dirty="0" smtClean="0">
                <a:latin typeface="Calibri" panose="020F0502020204030204" pitchFamily="34" charset="0"/>
                <a:cs typeface="Calibri" panose="020F0502020204030204" pitchFamily="34" charset="0"/>
              </a:rPr>
              <a:t>     </a:t>
            </a:r>
            <a:r>
              <a:rPr lang="tr-TR" sz="1600" dirty="0">
                <a:latin typeface="Calibri" panose="020F0502020204030204" pitchFamily="34" charset="0"/>
                <a:cs typeface="Calibri" panose="020F0502020204030204" pitchFamily="34" charset="0"/>
              </a:rPr>
              <a:t>: </a:t>
            </a:r>
            <a:r>
              <a:rPr lang="tr-TR" sz="1600" b="1" dirty="0">
                <a:latin typeface="Calibri" panose="020F0502020204030204" pitchFamily="34" charset="0"/>
                <a:cs typeface="Calibri" panose="020F0502020204030204" pitchFamily="34" charset="0"/>
              </a:rPr>
              <a:t>Telif Hakkı Sözleşmesi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r>
              <a:rPr lang="tr-TR" dirty="0" err="1" smtClean="0"/>
              <a:t>irl</a:t>
            </a:r>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14" name="13 Metin kutusu"/>
          <p:cNvSpPr txBox="1"/>
          <p:nvPr/>
        </p:nvSpPr>
        <p:spPr>
          <a:xfrm>
            <a:off x="2051720" y="332656"/>
            <a:ext cx="7092280"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Fizibilite Desteği– Uygulama Dönemi</a:t>
            </a:r>
            <a:endParaRPr lang="tr-TR" sz="3200" b="1" dirty="0">
              <a:solidFill>
                <a:srgbClr val="002060"/>
              </a:solidFill>
              <a:latin typeface="Calibri" pitchFamily="34" charset="0"/>
              <a:cs typeface="Calibri" pitchFamily="34" charset="0"/>
            </a:endParaRPr>
          </a:p>
        </p:txBody>
      </p:sp>
      <p:sp>
        <p:nvSpPr>
          <p:cNvPr id="7" name="6 Metin kutusu"/>
          <p:cNvSpPr txBox="1"/>
          <p:nvPr/>
        </p:nvSpPr>
        <p:spPr>
          <a:xfrm>
            <a:off x="251520" y="1191518"/>
            <a:ext cx="5328592" cy="5632311"/>
          </a:xfrm>
          <a:prstGeom prst="rect">
            <a:avLst/>
          </a:prstGeom>
          <a:noFill/>
        </p:spPr>
        <p:txBody>
          <a:bodyPr wrap="square" rtlCol="0">
            <a:spAutoFit/>
          </a:bodyPr>
          <a:lstStyle/>
          <a:p>
            <a:pPr algn="ctr"/>
            <a:r>
              <a:rPr lang="tr-TR" sz="2400" b="1" dirty="0" smtClean="0">
                <a:latin typeface="Calibri" panose="020F0502020204030204" pitchFamily="34" charset="0"/>
                <a:cs typeface="Calibri" panose="020F0502020204030204" pitchFamily="34" charset="0"/>
              </a:rPr>
              <a:t>Süreç Adımları</a:t>
            </a:r>
          </a:p>
          <a:p>
            <a:r>
              <a:rPr lang="tr-TR" sz="2400" b="1" dirty="0" smtClean="0">
                <a:latin typeface="Calibri" panose="020F0502020204030204" pitchFamily="34" charset="0"/>
                <a:cs typeface="Calibri" panose="020F0502020204030204" pitchFamily="34" charset="0"/>
              </a:rPr>
              <a:t>- </a:t>
            </a:r>
            <a:r>
              <a:rPr lang="tr-TR" sz="2400" b="1" dirty="0" smtClean="0">
                <a:solidFill>
                  <a:srgbClr val="FF0000"/>
                </a:solidFill>
                <a:latin typeface="Calibri" panose="020F0502020204030204" pitchFamily="34" charset="0"/>
                <a:cs typeface="Calibri" panose="020F0502020204030204" pitchFamily="34" charset="0"/>
              </a:rPr>
              <a:t>Başlangıç Toplantısı</a:t>
            </a:r>
          </a:p>
          <a:p>
            <a:r>
              <a:rPr lang="tr-TR" sz="2400" b="1" dirty="0" smtClean="0">
                <a:latin typeface="Calibri" panose="020F0502020204030204" pitchFamily="34" charset="0"/>
                <a:cs typeface="Calibri" panose="020F0502020204030204" pitchFamily="34" charset="0"/>
              </a:rPr>
              <a:t>- Uygulama Eğitimleri</a:t>
            </a:r>
          </a:p>
          <a:p>
            <a:endParaRPr lang="tr-TR" sz="2400" b="1" dirty="0" smtClean="0">
              <a:latin typeface="Calibri" panose="020F0502020204030204" pitchFamily="34" charset="0"/>
              <a:cs typeface="Calibri" panose="020F0502020204030204" pitchFamily="34" charset="0"/>
            </a:endParaRPr>
          </a:p>
          <a:p>
            <a:r>
              <a:rPr lang="tr-TR" sz="2400" b="1" dirty="0" smtClean="0">
                <a:latin typeface="Calibri" panose="020F0502020204030204" pitchFamily="34" charset="0"/>
                <a:cs typeface="Calibri" panose="020F0502020204030204" pitchFamily="34" charset="0"/>
              </a:rPr>
              <a:t>İzleme Ziyaretleri</a:t>
            </a:r>
          </a:p>
          <a:p>
            <a:r>
              <a:rPr lang="tr-TR" sz="2400" dirty="0" smtClean="0">
                <a:latin typeface="Calibri" panose="020F0502020204030204" pitchFamily="34" charset="0"/>
                <a:cs typeface="Calibri" panose="020F0502020204030204" pitchFamily="34" charset="0"/>
              </a:rPr>
              <a:t>- İlk İzleme</a:t>
            </a:r>
          </a:p>
          <a:p>
            <a:pPr>
              <a:buFontTx/>
              <a:buChar char="-"/>
            </a:pPr>
            <a:r>
              <a:rPr lang="tr-TR" sz="2400" dirty="0" smtClean="0">
                <a:latin typeface="Calibri" panose="020F0502020204030204" pitchFamily="34" charset="0"/>
                <a:cs typeface="Calibri" panose="020F0502020204030204" pitchFamily="34" charset="0"/>
              </a:rPr>
              <a:t> Düzenli İzlemeler</a:t>
            </a:r>
          </a:p>
          <a:p>
            <a:pPr>
              <a:buFontTx/>
              <a:buChar char="-"/>
            </a:pPr>
            <a:r>
              <a:rPr lang="tr-TR" sz="2400" dirty="0" smtClean="0">
                <a:latin typeface="Calibri" panose="020F0502020204030204" pitchFamily="34" charset="0"/>
                <a:cs typeface="Calibri" panose="020F0502020204030204" pitchFamily="34" charset="0"/>
              </a:rPr>
              <a:t> Sorun Yönetimi</a:t>
            </a:r>
          </a:p>
          <a:p>
            <a:pPr>
              <a:buFontTx/>
              <a:buChar char="-"/>
            </a:pPr>
            <a:r>
              <a:rPr lang="tr-TR" sz="2400" dirty="0">
                <a:latin typeface="Calibri" panose="020F0502020204030204" pitchFamily="34" charset="0"/>
                <a:cs typeface="Calibri" panose="020F0502020204030204" pitchFamily="34" charset="0"/>
              </a:rPr>
              <a:t> </a:t>
            </a:r>
            <a:r>
              <a:rPr lang="tr-TR" sz="2400" dirty="0" smtClean="0">
                <a:latin typeface="Calibri" panose="020F0502020204030204" pitchFamily="34" charset="0"/>
                <a:cs typeface="Calibri" panose="020F0502020204030204" pitchFamily="34" charset="0"/>
              </a:rPr>
              <a:t> </a:t>
            </a:r>
            <a:r>
              <a:rPr lang="tr-TR" sz="2400" u="sng" dirty="0" smtClean="0">
                <a:latin typeface="Calibri" panose="020F0502020204030204" pitchFamily="34" charset="0"/>
                <a:cs typeface="Calibri" panose="020F0502020204030204" pitchFamily="34" charset="0"/>
              </a:rPr>
              <a:t>Fizibilite Rapor Taslağı Kontrolü</a:t>
            </a:r>
          </a:p>
          <a:p>
            <a:pPr>
              <a:buFontTx/>
              <a:buChar char="-"/>
            </a:pPr>
            <a:r>
              <a:rPr lang="tr-TR" sz="2400" dirty="0" smtClean="0">
                <a:latin typeface="Calibri" panose="020F0502020204030204" pitchFamily="34" charset="0"/>
                <a:cs typeface="Calibri" panose="020F0502020204030204" pitchFamily="34" charset="0"/>
              </a:rPr>
              <a:t> Teknik ve Mali Raporlamalar</a:t>
            </a:r>
          </a:p>
          <a:p>
            <a:pPr>
              <a:buFontTx/>
              <a:buChar char="-"/>
            </a:pPr>
            <a:r>
              <a:rPr lang="tr-TR" sz="2400" dirty="0" smtClean="0">
                <a:latin typeface="Calibri" panose="020F0502020204030204" pitchFamily="34" charset="0"/>
                <a:cs typeface="Calibri" panose="020F0502020204030204" pitchFamily="34" charset="0"/>
              </a:rPr>
              <a:t> Fizibilite Rapor Kontrolü</a:t>
            </a:r>
          </a:p>
          <a:p>
            <a:endParaRPr lang="tr-TR" sz="2400" dirty="0" smtClean="0">
              <a:latin typeface="Calibri" panose="020F0502020204030204" pitchFamily="34" charset="0"/>
              <a:cs typeface="Calibri" panose="020F0502020204030204" pitchFamily="34" charset="0"/>
            </a:endParaRPr>
          </a:p>
          <a:p>
            <a:r>
              <a:rPr lang="tr-TR" sz="2400" b="1" dirty="0" err="1" smtClean="0">
                <a:latin typeface="Calibri" panose="020F0502020204030204" pitchFamily="34" charset="0"/>
                <a:cs typeface="Calibri" panose="020F0502020204030204" pitchFamily="34" charset="0"/>
              </a:rPr>
              <a:t>Hakediş</a:t>
            </a:r>
            <a:r>
              <a:rPr lang="tr-TR" sz="2400" b="1" dirty="0" smtClean="0">
                <a:latin typeface="Calibri" panose="020F0502020204030204" pitchFamily="34" charset="0"/>
                <a:cs typeface="Calibri" panose="020F0502020204030204" pitchFamily="34" charset="0"/>
              </a:rPr>
              <a:t> ve Ödemeler </a:t>
            </a:r>
          </a:p>
          <a:p>
            <a:r>
              <a:rPr lang="tr-TR" sz="2400" b="1" dirty="0" smtClean="0">
                <a:latin typeface="Calibri" panose="020F0502020204030204" pitchFamily="34" charset="0"/>
                <a:cs typeface="Calibri" panose="020F0502020204030204" pitchFamily="34" charset="0"/>
              </a:rPr>
              <a:t>- </a:t>
            </a:r>
            <a:r>
              <a:rPr lang="tr-TR" sz="2400" dirty="0" smtClean="0">
                <a:latin typeface="Calibri" panose="020F0502020204030204" pitchFamily="34" charset="0"/>
                <a:cs typeface="Calibri" panose="020F0502020204030204" pitchFamily="34" charset="0"/>
              </a:rPr>
              <a:t>Satın Alma</a:t>
            </a:r>
          </a:p>
          <a:p>
            <a:r>
              <a:rPr lang="tr-TR" sz="2400" dirty="0" smtClean="0">
                <a:latin typeface="Calibri" panose="020F0502020204030204" pitchFamily="34" charset="0"/>
                <a:cs typeface="Calibri" panose="020F0502020204030204" pitchFamily="34" charset="0"/>
              </a:rPr>
              <a:t>- Mali Belgeler</a:t>
            </a:r>
          </a:p>
        </p:txBody>
      </p:sp>
      <p:sp>
        <p:nvSpPr>
          <p:cNvPr id="8" name="7 Metin kutusu"/>
          <p:cNvSpPr txBox="1"/>
          <p:nvPr/>
        </p:nvSpPr>
        <p:spPr>
          <a:xfrm>
            <a:off x="5652120" y="1556792"/>
            <a:ext cx="3384376" cy="3816424"/>
          </a:xfrm>
          <a:prstGeom prst="rect">
            <a:avLst/>
          </a:prstGeom>
          <a:noFill/>
        </p:spPr>
        <p:txBody>
          <a:bodyPr wrap="square" rtlCol="0">
            <a:spAutoFit/>
          </a:bodyPr>
          <a:lstStyle/>
          <a:p>
            <a:endParaRPr lang="tr-TR" sz="2400" dirty="0" smtClean="0">
              <a:latin typeface="Calibri" panose="020F0502020204030204" pitchFamily="34" charset="0"/>
              <a:cs typeface="Calibri" panose="020F0502020204030204" pitchFamily="34" charset="0"/>
            </a:endParaRPr>
          </a:p>
          <a:p>
            <a:pPr algn="ctr"/>
            <a:r>
              <a:rPr lang="tr-TR" sz="2400" b="1" dirty="0" smtClean="0">
                <a:latin typeface="Calibri" panose="020F0502020204030204" pitchFamily="34" charset="0"/>
                <a:cs typeface="Calibri" panose="020F0502020204030204" pitchFamily="34" charset="0"/>
              </a:rPr>
              <a:t>Neler yapılıyor?</a:t>
            </a:r>
          </a:p>
          <a:p>
            <a:endParaRPr lang="tr-TR" sz="2400" dirty="0" smtClean="0">
              <a:latin typeface="Calibri" panose="020F0502020204030204" pitchFamily="34" charset="0"/>
              <a:cs typeface="Calibri" panose="020F0502020204030204" pitchFamily="34" charset="0"/>
            </a:endParaRPr>
          </a:p>
          <a:p>
            <a:pPr>
              <a:buFontTx/>
              <a:buChar char="-"/>
            </a:pPr>
            <a:r>
              <a:rPr lang="tr-TR" sz="2400"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İlerlemenin takibi</a:t>
            </a:r>
          </a:p>
          <a:p>
            <a:pPr>
              <a:buFontTx/>
              <a:buChar char="-"/>
            </a:pPr>
            <a:r>
              <a:rPr lang="tr-TR" dirty="0" smtClean="0">
                <a:latin typeface="Calibri" panose="020F0502020204030204" pitchFamily="34" charset="0"/>
                <a:cs typeface="Calibri" panose="020F0502020204030204" pitchFamily="34" charset="0"/>
              </a:rPr>
              <a:t>  Risk Değerlendirmesi</a:t>
            </a:r>
          </a:p>
          <a:p>
            <a:pPr>
              <a:buFontTx/>
              <a:buChar char="-"/>
            </a:pPr>
            <a:r>
              <a:rPr lang="tr-TR" dirty="0" smtClean="0">
                <a:latin typeface="Calibri" panose="020F0502020204030204" pitchFamily="34" charset="0"/>
                <a:cs typeface="Calibri" panose="020F0502020204030204" pitchFamily="34" charset="0"/>
              </a:rPr>
              <a:t>  Uygulama Desteği</a:t>
            </a:r>
          </a:p>
          <a:p>
            <a:pPr>
              <a:buFontTx/>
              <a:buChar char="-"/>
            </a:pPr>
            <a:r>
              <a:rPr lang="tr-TR" dirty="0" smtClean="0">
                <a:latin typeface="Calibri" panose="020F0502020204030204" pitchFamily="34" charset="0"/>
                <a:cs typeface="Calibri" panose="020F0502020204030204" pitchFamily="34" charset="0"/>
              </a:rPr>
              <a:t>  Satın alma Kuralları</a:t>
            </a:r>
          </a:p>
          <a:p>
            <a:pPr>
              <a:buFontTx/>
              <a:buChar char="-"/>
            </a:pPr>
            <a:r>
              <a:rPr lang="tr-TR" dirty="0" smtClean="0">
                <a:latin typeface="Calibri" panose="020F0502020204030204" pitchFamily="34" charset="0"/>
                <a:cs typeface="Calibri" panose="020F0502020204030204" pitchFamily="34" charset="0"/>
              </a:rPr>
              <a:t>  Görünürlük  Kuralları </a:t>
            </a:r>
          </a:p>
          <a:p>
            <a:pPr>
              <a:buFontTx/>
              <a:buChar char="-"/>
            </a:pPr>
            <a:r>
              <a:rPr lang="tr-TR" dirty="0" smtClean="0">
                <a:latin typeface="Calibri" panose="020F0502020204030204" pitchFamily="34" charset="0"/>
                <a:cs typeface="Calibri" panose="020F0502020204030204" pitchFamily="34" charset="0"/>
              </a:rPr>
              <a:t>  Bütçe ve Faaliyet Uyumu</a:t>
            </a:r>
          </a:p>
          <a:p>
            <a:pPr>
              <a:buFontTx/>
              <a:buChar char="-"/>
            </a:pPr>
            <a:r>
              <a:rPr lang="tr-TR" dirty="0" smtClean="0">
                <a:latin typeface="Calibri" panose="020F0502020204030204" pitchFamily="34" charset="0"/>
                <a:cs typeface="Calibri" panose="020F0502020204030204" pitchFamily="34" charset="0"/>
              </a:rPr>
              <a:t>  Performans Göstergeleri</a:t>
            </a:r>
          </a:p>
          <a:p>
            <a:pPr>
              <a:buFontTx/>
              <a:buChar char="-"/>
            </a:pPr>
            <a:r>
              <a:rPr lang="tr-TR" dirty="0" smtClean="0">
                <a:latin typeface="Calibri" panose="020F0502020204030204" pitchFamily="34" charset="0"/>
                <a:cs typeface="Calibri" panose="020F0502020204030204" pitchFamily="34" charset="0"/>
              </a:rPr>
              <a:t>  Belgelendirme ve Destekleyici Belgeler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endParaRPr lang="tr-TR" dirty="0" smtClean="0"/>
          </a:p>
        </p:txBody>
      </p:sp>
      <p:sp>
        <p:nvSpPr>
          <p:cNvPr id="3" name="Subtitle 2"/>
          <p:cNvSpPr>
            <a:spLocks noGrp="1"/>
          </p:cNvSpPr>
          <p:nvPr>
            <p:ph type="subTitle" idx="1"/>
          </p:nvPr>
        </p:nvSpPr>
        <p:spPr/>
        <p:txBody>
          <a:bodyPr>
            <a:normAutofit/>
          </a:bodyPr>
          <a:lstStyle/>
          <a:p>
            <a:endParaRPr lang="tr-TR" dirty="0" smtClean="0">
              <a:solidFill>
                <a:srgbClr val="898989"/>
              </a:solidFill>
            </a:endParaRPr>
          </a:p>
        </p:txBody>
      </p:sp>
      <p:pic>
        <p:nvPicPr>
          <p:cNvPr id="14340" name="Picture 4" descr="ic.jpg"/>
          <p:cNvPicPr>
            <a:picLocks noChangeAspect="1"/>
          </p:cNvPicPr>
          <p:nvPr/>
        </p:nvPicPr>
        <p:blipFill>
          <a:blip r:embed="rId2" cstate="print"/>
          <a:srcRect/>
          <a:stretch>
            <a:fillRect/>
          </a:stretch>
        </p:blipFill>
        <p:spPr bwMode="auto">
          <a:xfrm>
            <a:off x="-36512" y="12700"/>
            <a:ext cx="9180512" cy="6845300"/>
          </a:xfrm>
          <a:prstGeom prst="rect">
            <a:avLst/>
          </a:prstGeom>
          <a:noFill/>
          <a:ln w="9525">
            <a:noFill/>
            <a:miter lim="800000"/>
            <a:headEnd/>
            <a:tailEnd/>
          </a:ln>
        </p:spPr>
      </p:pic>
      <p:sp>
        <p:nvSpPr>
          <p:cNvPr id="7" name="6 Metin kutusu"/>
          <p:cNvSpPr txBox="1"/>
          <p:nvPr/>
        </p:nvSpPr>
        <p:spPr>
          <a:xfrm>
            <a:off x="2483768" y="287650"/>
            <a:ext cx="6552728" cy="477054"/>
          </a:xfrm>
          <a:prstGeom prst="rect">
            <a:avLst/>
          </a:prstGeom>
          <a:noFill/>
        </p:spPr>
        <p:txBody>
          <a:bodyPr wrap="square" rtlCol="0">
            <a:spAutoFit/>
          </a:bodyPr>
          <a:lstStyle/>
          <a:p>
            <a:pPr algn="r">
              <a:lnSpc>
                <a:spcPts val="3000"/>
              </a:lnSpc>
            </a:pPr>
            <a:r>
              <a:rPr lang="tr-TR" sz="3200" b="1" dirty="0" smtClean="0">
                <a:solidFill>
                  <a:srgbClr val="002060"/>
                </a:solidFill>
                <a:latin typeface="Calibri" pitchFamily="34" charset="0"/>
                <a:cs typeface="Calibri" pitchFamily="34" charset="0"/>
              </a:rPr>
              <a:t>İzleme &amp; Değerlendirme Unsurları</a:t>
            </a:r>
          </a:p>
        </p:txBody>
      </p:sp>
      <p:sp>
        <p:nvSpPr>
          <p:cNvPr id="4104" name="AutoShape 8"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4106" name="AutoShape 10" descr="data:image/jpeg;base64,/9j/4AAQSkZJRgABAQAAAQABAAD/2wCEAAkGBhQSEBIUEBAUFRUUEBQUFBAVFBAUEBUUFRQVFRQWFBYXGyYeFxkjGhQUHy8gIycpLCwsFR4xNTAqNSYrLCkBCQoKDgwOGg8PGikkHx0pKiwvLywsKiwsLCkpNCwsKSwvLCwsLCwsLCwsKSwpKSwsLCwsKSwpLCwsKSwsLCwsLP/AABEIAJEBXAMBIgACEQEDEQH/xAAbAAABBQEBAAAAAAAAAAAAAAAAAgMEBQYBB//EAEkQAAEDAgMDCQUEBwYEBwAAAAEAAhEDIQQSMQVBUQYTIjJhcYGRsRQjQqHBUnLR8AckM2KCsuFDotLT4vFjc5LCFlNUk6Ozw//EABoBAQADAQEBAAAAAAAAAAAAAAABBAUCAwb/xAArEQACAgEDAwQBAwUAAAAAAAAAAQIDEQQhMRIzQRNRcYEyIiM0UmGhsfD/2gAMAwEAAhEDEQA/APcUIQgBCEIAQhCAEISXugE8EBEx1XRo8Uy3SAuMuSSng08EBxtFPBqRdBlALyLjWJGcpwFAcckEpZKaQCark7gKep8FHNzA3qxpsgAIBOJp5mOHYqNi0CoazYcR2oCRh3KY0qvom6msKEDyFwLqAEIQhIIQhAC4uriA6hcQgOoQhAcQhCA6hAXCgOFJJSiklAM4jFspiaj2sExL3NaJ7ymKG3cM92VmJoud9ltWmT5ArOfpNYfZqZGgrCeGlpuLLC7FqtzC76d7lj6bacm8nM/NGk2VK7UuuXTgtV6frj1ZPZMRjqVMTUqsaOLntA+ZUYcosLuxVH/3Gfis1tyowYYkuc4RqysM3fLnNCwAxM/s67onR9WXDyqxC8nrJeyOoadSXJ7+hCFpFMEIQgBCEIATGIfNvNOuf5pltDigENhLLkrm0ksQHC4LoXD2pICAUAuFq7nXc6AYJXHmycddMvbJAQD2CpfF4BS0mmyAAlIAVPtBkPParhV21W3B7EBDplTKJUFilUXKQTGrqQwpcqCDqEIQkEIQgBcQhACChCAEIXFIOyhchKAUAIQQlLhCAQuJRC4GoDE/pSxJbh6Ib8VbW8WaTuI/MLF8ncO11WWkvcYMuDXtF+wzbctn+lWrloUbTNU/CHDq9qxnIwBlUnNMuIyN6T9fszqPumLrH1Pcf0adPaRuuUVICg7O8i2jSGnwBA9VhWYp4kNeAJsHZg7vMVoW15TgOozmyaDptLQe6MvqsO7aG4hzoEZmtYWngQTXuvGZ1Vwe7oQhbxlAhCEAJD3rtR8BQKmI3BALq4iLBcZVPFMBSGBAD65QyuUioLpLQgJgukuamxUhPU6khAcAsmiE69vBJIQCHvhGEbLp4eqZqCSp9GllEIBaEIQAom0mS0HgpaaxbZYe5AUYKfpOUdy6x6kFlTcnQVDpVE+2ohA9K7KaDkrMoAuUSkSjMhIqUSkyiVJB2V2UmUSgFIC4lBQSdASoSQV2UBG2ltOnh6ZqVTDQQCYnXRVlHlrhn9RzndzZ9Cov6Q6gGDvP7RukTv4rDbFdJ6zteDT8+n6oD1f21uXNDgIm7SFWO5X0AYIqf9I+V7rtR0YebdT7N9PuLC87Lx0nnpaZTHp9CgJ/6RtosrihTpOhwqZyHhwsWkAREzqYI3Ki2FgcpY57w0m8NdzbbkxMjXjZTdvUpxNEBlmkFwgXcGQBGSNH72hSubNR9ANflOUHm8+WWyblrCJMxeIWFqpP13H4NSrsr7J+3MZmpQ9gDSINRjmgtIFjJAjRYOrjG0zlbiD4vLiDw/ar0DlListHK9/NzbMHMpnTiXiD4rz9znj4i+bhweXWOl+f1XM3hnVXB7+hCFvmSCEIQETG1YsorQjGu6Zniu0TIQCWJ5jkzUMFOtIDS55ho1JQDj2yktYVDft9ke7aT2myj1doVKluqDrGscJXlK2KPVVSZNL8xhug1d+C6/CSN8owrYCk5l5ZcuT0x08Fa2pUZ1XSOBuE9T2jNnCD8in6lNM1cPKJyidOMZEnCNl0ncpyr9nV4lrtdx4/1U9WIyTWUVpJp4YIQhdHIJNQWPclIQGerC6baU/iBc96YCkD9JykNcozApDQhA61yUHJAC6FAFyiUldQCpRKSuoBUroSQlBAKC7KSFU7Z5VUMK4NrOILm5hDSbX4dy5lJRWWdKLk8IuJRKpsNyppVOqH3P2Kh/laYRi+VFGn18w/gqf4Vx61f9SOvTl7FX+kurGEaTpzo4RoeJHqFjuTjw4nol0EXADvnL/VaHlttVmJwjeZcRNZsO6TPIy3iN6pdkbOLJzOeel+64W4Eh5+a7jJSWYs5aa2ZvcYwezmC7qcTw+6sKwgvaDvdFwJ+voV6BWYPZzYdTWL6fdWBa+KgAc3r6G4M9k38j3Logk7ZwgFWnFg3EOOtwOZaGtPR6sk2IF44JJou5/D5A8NIBJbABB3yABHeCl8oK8VqYAEc/ewIANLutBA3DVJxWNfTqUHMOZppgZYc5mtyRTYR4rB1X8h/CNSntL7LLllWPMe7aCZAJyMcQImxaWkd8rMbKq+7GeoAZNnVXNOsCzqsgWWj5VVc9DMx72GAQMwZPeMgd4SNyyWz9pvayHkyDvJzEQLnNUuVxY88HVS2Pc0IQvoTJBcJXU1iT0HdyAp69Ql5PEp/D0ydEkskJG0ahbTDWOyudq4RIHZwKiTwskxXU8Ik4vEMpCXdI/ZGvis9jtqOqGCYG5o0/qmapiwntJJJPaSdVDa+XDvVOdjkXq6lEvsBgZAJ8lPFMcFHw9SwUtrpUJEvIqmngUxMJJrL0TPJrJJlJcoxxMJwVZTI6WhNVkpeGxpbZ9xudvHf2LoSH05TdbolpPZlo0zohVeHrGmeLeHDuVkyoCJBkL3jJSK0oOIpCELs4KTFt6Tu9RlMxY6Z71GexAOUwpDQmaQT7QgFgLsIAXUBwhcSkQhBxdCF0BAdASoXF2UJBecfpNg16QkzzREQ6Ll3nr8l6NK8x/SPUzYxjWyS2kA7rkCc1iAba/NU9Y/2i1pO4L2VWY1rWvcJLB0HZC4jfZ9SPyUrbOWDEiw1gbv+G8hK5OVgIZSDwQ24EmBbWGuP51TO3qjS9wzS/KCRPSHCQY4xosiTagXYrMyJiasYSkZLXGs0AwQDcSQ4EWid48dDoGslgMT703udR2gx+dVR4iiBh6GYlvvQ5x6pguIaSWltpAHWWgDPdAz8ZvHb3GPMeK1dD2ijqvzNFWqhuHl++naQ0SY7QF5/TpnnTJhpcJkNgf/ACx/dKvOWLPdUDMAsfu1s3sHDtWNpVafOjM+Ii5dlFz2PYd6izV9E3BLg6hp+qClkvdvjM+mQ4Q2vTkQZI5l0iA3WQNwhOZKtR2HNMlrcsOY7nbgOjRrCDbip21sUxuGd7wHoRPPujhocSsRgGBweQ5rhMQCX38XP4qhfmc+stVLEOk3XK54bhz0chJAzgupgE8SWtMLH4OlUDbua+TOY537hvL9Ff1h+oGzBJEueAW3Y0gTIWewGHGQdNzjJktqnLPZB7l4yeVk9K1jY91QhC+kMYEl4kHuSkl4se5AV/OtpU3VHmA0KkxGMzjP9q8d6ssbghiKBZMFpNlS1m5QG8B6LwtyWKcEXEvgd6d2VgM3SPgo1RpcY4/kq+wjYaAq2C1nYco0IS21IK6HrmIZmFjB3HtXaOB41JSIUGhiiDleMruG49rTvCsKbpUrcNYEOoyIVXisc7DEc5+zJgVNwJ0DuHer0lM16Ie0tc0ODgQWkAgg6gg6hHERljngbwuMDhIMypOZZGvsqrhCX4bNUpamgSTUYN/Nk3cOw379FcbL24yq0EGxt2g8DwKhS8M7lBcx4LMn/ZIpYgsMjxG4pYv9Ec3/AFUrPKPPC4ZY4fEB4keI3g9q7XqwLKra4sdmHiOIU2tVDgCNCFYhPqKs4dPwR3NlVfKLaBw+HdVa0EhzRB06RA4jirZUfLU/qVTTVmunXalrag2vYVJOaT9yoocqaxcZY3KBbK1zj4hrrblbDaNfLnbSZkyTLqmJa+YmMnMwP+pYerijMZGPDgWkPz7wLWDrGeHFaPEU3eztIpkdHQMLmmBoZwpt4+KxatRa1uzRuphGWyFP5W1b5WtmYuYE9xqz8ld8l9qvxFJzqgAc1+WwjcDvXn2yq7g2Oba0Zrw3I4n95rWsHD4Vs+QJ9zU/5un8I/P4qxprZyu6W9sHjdXFV5SNPCMq6haxQOQuwuoQFdtva4w1MPc0uBcG2IET/soeD5TCpowi3YfqE1y6bOFECYqt49vC6qeTU5j0QLa2H84WdffONvSnsW66ouvqZbu5VgPy82TeLA+gWT5SVPaMU2o2QWUmhzRBynM60xwExG9WGMpH2k9ERm1gH0gJhhHPsFxFMh0ZxfnHkA8bO47ll6nVWSTi3sXaKoxfUkHJrO9xMvgAdGK7HXO9wLZ0O5QtuvBruYJDmtvLXE7vjce071a7KqNbVOd7JLbOhuaJ355tZV233hldx6OUsu7KA4kaCwA4JJ5rEe4JxLD7PQmxDs1y4g9PLJc6OOgO9XGIcOZBj+0MW87kfUeKpsdiYoUAA8Q4EvhzXBvONhxdYxcCJ+LSNZ2Lrg0mw4E5z8ckebrT4eK2NCsVFDU/mS+VLgKVGRlPNOI0aCBk/dHyJWawdQuJyim0z1i9zTM2Nntkeq0e2sS19Kg0QYpvlwLco6ogxEeKoGNA6LnuudAWn/8AT6LM1H8mX1/ovU9lGixdVwpEPl8Nb1edAneb13BZNz3c44tqtgi9IVGvd5F5A3blssXh3toG4y5dWDM7wkCR4yslhMM11UuFR0k/E5g+Wc2U2LBFb2LStjM2HfSDgXBw92CXQS0RmaGOBGp1G5VlLZdRgh5LXb2sacvZ1W6px4zYzEWMNY3WSC6TJFiOA1V9i3DN8NgNYEW0649Ar9OlrlWmypO+cZNI9GQhC0CoCEIQFY/DgVrSN8bisTtrbobjnUHaO6jx9o6tK32Odkh86WPcVlNvclKOIOem6Kkh8zeQZXE02tj0rkk9x7ZmEkZjv0VgacKNgXw0BTmuB1VVIttkVz0ui5M4nZ7h0qZJH2D/ANp+h+SVhKkoT4JrsO14hwkfnTgmKdM0zBMt3O+jvxT3OKSxki913jJxnAwXJykOKjVzkIG7d+CcFcEITjY7VhUW1NiHMauHgP8AiYbMqfejR3B3nI0uZTlJQ45JUnHgzmxOULXksLi17DlfSfAqMPAj0OhBkWWmpPBFlQ7f5KU8QQ8E06repWZZ47Duc3sPyVdsvalfDPFLGAEEgMxLZ5p5NgHTdjuw+BK4T6eT1cVYsx5NmWyo76ZaZGm8bv8AdOMrSJSplen90V8eGNtqzoqbli79SrRGjet1esNVb1KUGR5cVR8qaoOErNsCWizpy9YaxuXVk81yz7M5hW1ZFrjKMvTw7juLgRvyFsECdamngtF7AXUhmLuoeg2lTc3xPs5g/wASoW0Scoc2baBzsp+Z9Fd4TBU2MOXDNZLZzMpuJMWGYihrc71gUcGjqfyKJmBDDGXKOzmmzb7IfM/wrScgrUqo/wCLobEdEa9qoTr0GC51cSD5SPRXP6PyObrgOJ99cHUGN/yVrRd76PDUdo1uZGZJhce6ASdwJ8lumWLzIzLMYflhzlNr20oDibdYwO0ECexSsbtx9Ngdk1ixaQb33PKA5y2P6of+Yzjx7FTcmpzHQW35W7v3gUbf28MRhnNLSPeUxIaYku01O66c5MUcrtSLHQkdnw3WTqu+vgvVdlnMaz356IiR/wCWR5xCj4emBiHEOgwA6xjUxopm0Gg4gm+69z89VFoE+1VA3qhrSdxklwEGx0asTUpuWxfpf6fombLcBVcQ5oIGksGp3WJ+SjbTJNepIHU1AJO/SYU/k2A59QBtvtTJ+UHzUDaLGjGPa0knmgTJJ1MfFv11WnplvD5Kdj/L4GditZUfDwXBpIGYVA0cJNUgKVjKbRWgNGVrJFmmnMHeHwVH5L0vfOJbEOInperzfwVntCi0YkO16NzLdI4giFvGcZTAVqr8RVa6q5zadIQDLmNzNJIF7aT9EzTwOZ8i5nRpAI8Gh8+SRsahO1MRvBoUy5pAIHWy20B18leYQHMWkEtJIiDp81g6ra9/97GrQ/2kT9qYE+zu6JHu9QyHTG79VEGVldhYTK8dEzI11juOUjyK2G1NnltIup5h0OqKQAFpkEYcn5qhoNzdIsIdf7RP96P5VzZyTXwRGtPtuK7m6B1t+uXt+0tFiXXHSPVbbORFuHPN/lCpHUP1+tDQPc0775LnanId2X4vBXeLcQ6MxEAWzNG7hzzfRbVHbj8Gbb+bPQUIQvY8wQhCAouUjS7KN0T4rPbMxzqVWH9U/FuA7VptoVMzuwWCrzh8xghAIfEy0gtdcQl0qkFV21sUyhlEweG6EvZm1WVuq4Zhq3f39oXhOO5arllbl7SqLlbBavZ4jj296Zpm4Vox8BRj3DeOCqpOkqW+vAVVtHEZX5gLbx+CbbtembGo0Hg4gH5rng9cZ3J9YhwgqGa5YencfaH1CfZfeu1GSEwM4HKNZrhLSCOIUlqzuIoFhzUzB38D3jep2xdpOrh8MPuyA4jqyRNvw7QifgSjtnwW2ZR8RRDgQRIO46JWdNVa0I1kiOzItGtzZDSeiTDTwPBWlN6yO3sz2kAxvnhGkdspXJvlSKhFCq4CsAcoJA5xo3jt4hcRyixOHUsmtLybgWVZt3Zjq9F7aZAfEgHQwQYPfCnUah8OClPYBBC9JQ6onh1dD2PPKgc0ti9oIJMjyqfRX1HO6j1R1fsmPnTJ+aa2kRz7w10Q8aZSLid5+isMPTJp3ZP72W/ypx81h1V4yn4yWb5Zafvgy1Ou8uykBsncXD/uj5K65CUi1lcSCOdGUjXq3k7z4cNVBqDpgFwPS0hvpP0VjyOYG8/DyQagIBI6IyxAANtFY0SxceN7zWaVJqjou+6fRdDl06LdM0832PQ/V6VibuECePa4fOQtJtug3mmdDeNOa4fuwVSbPbFFgiIe74R9TZaTbIBoMuDcfZdu4WhAZKqwCg5sWFWjFmT1zY3DvMfgtBs6rkaXRJDHGNJieH4qhx1CGVhGjqZiGbqvZfzV5h2e5dr+zfa8fJZGs2tWPYvUdv7I1XaxLs3NgEkiemCIsLhp9fxSMJsynUcajnw4yD02A6k3moCdTuUWu24mDr8NxfeYWh2XiYZALe7Nf/7FnwjGb/UWptwX6Sqo7WGGc5rczmndzhA+WcKt29jAwtxAES9tM9IkkOuJJN/AeCl7SaHPJMEzvv6kqq5XOjCt0E4miImxvERP5svWhtXRS4ycWRTg35J/JjCubVdD8gNV1wKQcY4OcTfj0VbY5x9pb74kBk3NAkm/xABw8Ajk+4Zma9apJvO7xT20ag9oJk2Zxg6dozL6IyjE7JcHbUrtH/p6cyWw+zoABF4txjN2q8oseCIaY1yiw7oy2VDsNhG1axOjqbRNpiJHfp2rQNphtWebbFrwZ/lWDrO+zT0/bLjGYUmj0JacpPRawmSBvLewLO0OdFqgcTJu4zbuawBaTaLiaR6M9GCC60d2f6LP0aE/2QG6w/ovO177Hda2GqrP1+oS0T7NTGaBJEuNzl4z8Q7grvGnpCHEdFujnNGnAV2D+6qKsB7abERhqYiBAubAxbzHcr6s2Iu4dEdm77w9Ft6ftozrfzZvUIQvc8gXCuoQFUaVz3pT2NYJMdydpmXnvUDF0znKArcZstlckvbKpMfyBY4h1Gq+k9plr2kyD3gytdTpJ5tNMJ8nUZNcGc2LhcbTOXEPp12RaqAadYfeHVd4ZfFXJr1ACObcfGn/AIlODU7zVlw4I9PUfkzGKw1Z/wDZAfee36SsvtfkniqpgCmBv6ZJ9F6NVameZJT04nXrSXBS8ntiVKVNtMloDQAIJ07e1WNfDVQOjkceBJHmQLeSnU8MAnsqlxRwpPkoq+zqrhBDG8SHEkDfHRElaLZeFp06YZS0Fz9ok6l3ao1RJwpIdIUqKQnNy2J1fBtNzY8Rb+ioNqYOr/YFjjPx5mNA7xJJ8Arp5J18tybcxHFMRk4mVbsCu4HnqzJzfAx2XLwhzpJ7Z8E7jdijmhToUqLSHZ+cqsFV+cfGCQC13AjTcr+okUaE3OinpRLskyHsZuIyxiAxxGlWmSA4fvNcLHuJ8NFNxdSoGHJTzOiwLmtbPadQPAqYwJ4ssvNwO/UfkxWz9hV4c+s6kajzmfkLi0cAMzTaIHgrqls45ILGm2sj/LU2rTgnvTjOrb0H4KvHSVrLWdybNROT3KKnsQ5rhkeJ9GhWGx9lCmHjNMun4uHaSnoun8GNe9elenhW8o8pWyksMeFILppJS6rB5GT/APDzg0Na6nZ5NmDf2EO81aY/AOfSY2wiLklwt2FpCe3ePapNbqj/AFIDPVeTWYPmoBmi4Y0kQ8O4Dgp7tidAgOB6Lhdp3+Klnf8AnenG6eBXjZTCx5kj0jY4rCMvidjVDEM04c2fK4Ksdl0nNbBovnjYej1ZPT1AW0v3f0VVaGMXlN/4PZ6htYaMvidm1C8k03EE/u+peo3KHklUxNAMBDfe0nmXGPdvDrxM6LVvF/z+CKuniF1XooQkpZZEtRKSxggbN2S9mW4tm0c+L+S7idmvdVJm0R13jdwv6+Cs6Dbjx4LtVvS09FeKxjMFyMqMxNarnpkPDMrQSHDKHAySIOo3blNdsR4dOXhoaX0APzV9T6yUTfX1/FU7dJCyXU8nvC+UFhEGpSqOp5YdpxH+afRVLNiPzfshrqTSkeYJWseejqfP/UooP5k/iuXooS5bOlqJLgzg5IvOKqVjVb0mNaGQSWgdohWlTYzyeu3QC2YegVi4dLwCdP0VyMVFJLweEm28stEIQujkEl+h7kIQEKn1kxW65XUIAYlIQpAsKQNEIUM6IeI1SmoQpAoLpQhAR6qeo6BCEA4uOQhCSPV0T1PRCEHkdp6hOOQhGSQcXqe9LpdTxQhQjh8kWnqpmC+LvQhCCSgoQgK4aDvUqv1B4eiEICNuPh6pwaeCEIBl6fp9VCEAy7VKqaeIXUKAKpajvK5U6/ghCkDNPreCWesEIQEzE9TwUFuiEIBx+v8ACF2pr4BcQg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 name="12 Metin kutusu"/>
          <p:cNvSpPr txBox="1"/>
          <p:nvPr/>
        </p:nvSpPr>
        <p:spPr>
          <a:xfrm>
            <a:off x="467544" y="1084674"/>
            <a:ext cx="8352928" cy="400110"/>
          </a:xfrm>
          <a:prstGeom prst="rect">
            <a:avLst/>
          </a:prstGeom>
          <a:noFill/>
        </p:spPr>
        <p:txBody>
          <a:bodyPr wrap="square" rtlCol="0">
            <a:spAutoFit/>
          </a:bodyPr>
          <a:lstStyle/>
          <a:p>
            <a:pPr algn="ctr"/>
            <a:r>
              <a:rPr lang="tr-TR" sz="2000" b="1" i="1" dirty="0" smtClean="0">
                <a:latin typeface="Calibri" panose="020F0502020204030204" pitchFamily="34" charset="0"/>
                <a:cs typeface="Calibri" panose="020F0502020204030204" pitchFamily="34" charset="0"/>
              </a:rPr>
              <a:t>“ Kamu kaynaklarının etkin kullanımı”</a:t>
            </a:r>
            <a:endParaRPr lang="tr-TR" sz="2000" b="1" i="1" dirty="0">
              <a:latin typeface="Calibri" panose="020F0502020204030204" pitchFamily="34" charset="0"/>
              <a:cs typeface="Calibri" panose="020F0502020204030204" pitchFamily="34" charset="0"/>
            </a:endParaRPr>
          </a:p>
        </p:txBody>
      </p:sp>
      <p:graphicFrame>
        <p:nvGraphicFramePr>
          <p:cNvPr id="14" name="13 Tablo"/>
          <p:cNvGraphicFramePr>
            <a:graphicFrameLocks noGrp="1"/>
          </p:cNvGraphicFramePr>
          <p:nvPr>
            <p:extLst>
              <p:ext uri="{D42A27DB-BD31-4B8C-83A1-F6EECF244321}">
                <p14:modId xmlns:p14="http://schemas.microsoft.com/office/powerpoint/2010/main" val="1819943289"/>
              </p:ext>
            </p:extLst>
          </p:nvPr>
        </p:nvGraphicFramePr>
        <p:xfrm>
          <a:off x="72009" y="3973984"/>
          <a:ext cx="8964487" cy="2839392"/>
        </p:xfrm>
        <a:graphic>
          <a:graphicData uri="http://schemas.openxmlformats.org/drawingml/2006/table">
            <a:tbl>
              <a:tblPr firstRow="1" bandRow="1">
                <a:tableStyleId>{5C22544A-7EE6-4342-B048-85BDC9FD1C3A}</a:tableStyleId>
              </a:tblPr>
              <a:tblGrid>
                <a:gridCol w="4646649">
                  <a:extLst>
                    <a:ext uri="{9D8B030D-6E8A-4147-A177-3AD203B41FA5}">
                      <a16:colId xmlns:a16="http://schemas.microsoft.com/office/drawing/2014/main" val="20000"/>
                    </a:ext>
                  </a:extLst>
                </a:gridCol>
                <a:gridCol w="4317838">
                  <a:extLst>
                    <a:ext uri="{9D8B030D-6E8A-4147-A177-3AD203B41FA5}">
                      <a16:colId xmlns:a16="http://schemas.microsoft.com/office/drawing/2014/main" val="20001"/>
                    </a:ext>
                  </a:extLst>
                </a:gridCol>
              </a:tblGrid>
              <a:tr h="414928">
                <a:tc>
                  <a:txBody>
                    <a:bodyPr/>
                    <a:lstStyle/>
                    <a:p>
                      <a:pPr algn="ctr"/>
                      <a:r>
                        <a:rPr lang="tr-TR" dirty="0" smtClean="0">
                          <a:latin typeface="Calibri" panose="020F0502020204030204" pitchFamily="34" charset="0"/>
                          <a:cs typeface="Calibri" panose="020F0502020204030204" pitchFamily="34" charset="0"/>
                        </a:rPr>
                        <a:t>Yararlanıcı</a:t>
                      </a:r>
                      <a:endParaRPr lang="tr-TR" dirty="0">
                        <a:latin typeface="Calibri" panose="020F0502020204030204" pitchFamily="34" charset="0"/>
                        <a:cs typeface="Calibri" panose="020F0502020204030204" pitchFamily="34" charset="0"/>
                      </a:endParaRPr>
                    </a:p>
                  </a:txBody>
                  <a:tcPr anchor="ctr"/>
                </a:tc>
                <a:tc>
                  <a:txBody>
                    <a:bodyPr/>
                    <a:lstStyle/>
                    <a:p>
                      <a:pPr algn="ctr"/>
                      <a:r>
                        <a:rPr lang="tr-TR" dirty="0" smtClean="0">
                          <a:latin typeface="Calibri" panose="020F0502020204030204" pitchFamily="34" charset="0"/>
                          <a:cs typeface="Calibri" panose="020F0502020204030204" pitchFamily="34" charset="0"/>
                        </a:rPr>
                        <a:t>Ajans</a:t>
                      </a:r>
                      <a:endParaRPr lang="tr-TR"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0"/>
                  </a:ext>
                </a:extLst>
              </a:tr>
              <a:tr h="414928">
                <a:tc>
                  <a:txBody>
                    <a:bodyPr/>
                    <a:lstStyle/>
                    <a:p>
                      <a:pPr algn="ctr"/>
                      <a:r>
                        <a:rPr lang="tr-TR" sz="1400" dirty="0" smtClean="0">
                          <a:latin typeface="Calibri" panose="020F0502020204030204" pitchFamily="34" charset="0"/>
                          <a:cs typeface="Calibri" panose="020F0502020204030204" pitchFamily="34" charset="0"/>
                        </a:rPr>
                        <a:t>Gerekli</a:t>
                      </a:r>
                      <a:r>
                        <a:rPr lang="tr-TR" sz="1400" baseline="0" dirty="0" smtClean="0">
                          <a:latin typeface="Calibri" panose="020F0502020204030204" pitchFamily="34" charset="0"/>
                          <a:cs typeface="Calibri" panose="020F0502020204030204" pitchFamily="34" charset="0"/>
                        </a:rPr>
                        <a:t> önlemleri almak</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Risk tespitlerini</a:t>
                      </a:r>
                      <a:r>
                        <a:rPr lang="tr-TR" sz="1400" baseline="0" dirty="0" smtClean="0">
                          <a:latin typeface="Calibri" panose="020F0502020204030204" pitchFamily="34" charset="0"/>
                          <a:cs typeface="Calibri" panose="020F0502020204030204" pitchFamily="34" charset="0"/>
                        </a:rPr>
                        <a:t> yapmak ve tedbirler almak</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1"/>
                  </a:ext>
                </a:extLst>
              </a:tr>
              <a:tr h="425782">
                <a:tc>
                  <a:txBody>
                    <a:bodyPr/>
                    <a:lstStyle/>
                    <a:p>
                      <a:pPr algn="ctr"/>
                      <a:r>
                        <a:rPr lang="tr-TR" sz="1400" dirty="0" smtClean="0">
                          <a:latin typeface="Calibri" panose="020F0502020204030204" pitchFamily="34" charset="0"/>
                          <a:cs typeface="Calibri" panose="020F0502020204030204" pitchFamily="34" charset="0"/>
                        </a:rPr>
                        <a:t>Revizyonları zamanında</a:t>
                      </a:r>
                      <a:r>
                        <a:rPr lang="tr-TR" sz="1400" baseline="0" dirty="0" smtClean="0">
                          <a:latin typeface="Calibri" panose="020F0502020204030204" pitchFamily="34" charset="0"/>
                          <a:cs typeface="Calibri" panose="020F0502020204030204" pitchFamily="34" charset="0"/>
                        </a:rPr>
                        <a:t> yapmak</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Satın almalarda yararlanıcılara</a:t>
                      </a:r>
                      <a:r>
                        <a:rPr lang="tr-TR" sz="1400" baseline="0" dirty="0" smtClean="0">
                          <a:latin typeface="Calibri" panose="020F0502020204030204" pitchFamily="34" charset="0"/>
                          <a:cs typeface="Calibri" panose="020F0502020204030204" pitchFamily="34" charset="0"/>
                        </a:rPr>
                        <a:t> destek olmak</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2"/>
                  </a:ext>
                </a:extLst>
              </a:tr>
              <a:tr h="502074">
                <a:tc>
                  <a:txBody>
                    <a:bodyPr/>
                    <a:lstStyle/>
                    <a:p>
                      <a:pPr algn="ctr"/>
                      <a:r>
                        <a:rPr lang="tr-TR" sz="1400" dirty="0" smtClean="0">
                          <a:latin typeface="Calibri" panose="020F0502020204030204" pitchFamily="34" charset="0"/>
                          <a:cs typeface="Calibri" panose="020F0502020204030204" pitchFamily="34" charset="0"/>
                        </a:rPr>
                        <a:t>Düzenli veri toplama,</a:t>
                      </a:r>
                      <a:r>
                        <a:rPr lang="tr-TR" sz="1400" baseline="0" dirty="0" smtClean="0">
                          <a:latin typeface="Calibri" panose="020F0502020204030204" pitchFamily="34" charset="0"/>
                          <a:cs typeface="Calibri" panose="020F0502020204030204" pitchFamily="34" charset="0"/>
                        </a:rPr>
                        <a:t> raporlama ve dokümantasyon</a:t>
                      </a: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Yararlanıcı</a:t>
                      </a:r>
                      <a:r>
                        <a:rPr lang="tr-TR" sz="1400" baseline="0" dirty="0" smtClean="0">
                          <a:latin typeface="Calibri" panose="020F0502020204030204" pitchFamily="34" charset="0"/>
                          <a:cs typeface="Calibri" panose="020F0502020204030204" pitchFamily="34" charset="0"/>
                        </a:rPr>
                        <a:t> raporlarını ve fizibilite raporunu incelemek, uygun gördüğü takdirde onaylamak</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3"/>
                  </a:ext>
                </a:extLst>
              </a:tr>
              <a:tr h="547434">
                <a:tc>
                  <a:txBody>
                    <a:bodyPr/>
                    <a:lstStyle/>
                    <a:p>
                      <a:pPr algn="ctr"/>
                      <a:r>
                        <a:rPr lang="tr-TR" sz="1400" b="1" baseline="0" dirty="0" smtClean="0">
                          <a:latin typeface="Calibri" panose="020F0502020204030204" pitchFamily="34" charset="0"/>
                          <a:cs typeface="Calibri" panose="020F0502020204030204" pitchFamily="34" charset="0"/>
                        </a:rPr>
                        <a:t>Fizibilite çıktıları ve performans göstergelerinin öngörülen tarih ve maliyette gerçekleştirilmesi</a:t>
                      </a:r>
                      <a:endParaRPr lang="tr-TR" sz="1400" b="1"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Sorun</a:t>
                      </a:r>
                      <a:r>
                        <a:rPr lang="tr-TR" sz="1400" baseline="0" dirty="0" smtClean="0">
                          <a:latin typeface="Calibri" panose="020F0502020204030204" pitchFamily="34" charset="0"/>
                          <a:cs typeface="Calibri" panose="020F0502020204030204" pitchFamily="34" charset="0"/>
                        </a:rPr>
                        <a:t> ve eksikliklere çözüm önerileri geliştirmek, takibini yapmak</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4"/>
                  </a:ext>
                </a:extLst>
              </a:tr>
              <a:tr h="502074">
                <a:tc>
                  <a:txBody>
                    <a:bodyPr/>
                    <a:lstStyle/>
                    <a:p>
                      <a:pPr algn="ctr"/>
                      <a:endParaRPr lang="tr-TR" sz="1400" dirty="0">
                        <a:latin typeface="Calibri" panose="020F0502020204030204" pitchFamily="34" charset="0"/>
                        <a:cs typeface="Calibri" panose="020F0502020204030204" pitchFamily="34" charset="0"/>
                      </a:endParaRPr>
                    </a:p>
                  </a:txBody>
                  <a:tcPr anchor="ctr"/>
                </a:tc>
                <a:tc>
                  <a:txBody>
                    <a:bodyPr/>
                    <a:lstStyle/>
                    <a:p>
                      <a:pPr algn="ctr"/>
                      <a:r>
                        <a:rPr lang="tr-TR" sz="1400" dirty="0" smtClean="0">
                          <a:latin typeface="Calibri" panose="020F0502020204030204" pitchFamily="34" charset="0"/>
                          <a:cs typeface="Calibri" panose="020F0502020204030204" pitchFamily="34" charset="0"/>
                        </a:rPr>
                        <a:t>Bilgilendirme</a:t>
                      </a:r>
                      <a:r>
                        <a:rPr lang="tr-TR" sz="1400" baseline="0" dirty="0" smtClean="0">
                          <a:latin typeface="Calibri" panose="020F0502020204030204" pitchFamily="34" charset="0"/>
                          <a:cs typeface="Calibri" panose="020F0502020204030204" pitchFamily="34" charset="0"/>
                        </a:rPr>
                        <a:t> toplantıları, eğitimler ve izleme ziyaretleri gerçekleştirmek</a:t>
                      </a:r>
                      <a:endParaRPr lang="tr-TR" sz="1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5"/>
                  </a:ext>
                </a:extLst>
              </a:tr>
            </a:tbl>
          </a:graphicData>
        </a:graphic>
      </p:graphicFrame>
      <p:pic>
        <p:nvPicPr>
          <p:cNvPr id="46082" name="Picture 2" descr="http://dnzyapi.com/is_fotograflari/tc_sayistay_baskanligi_11_100_75.jpg"/>
          <p:cNvPicPr>
            <a:picLocks noChangeAspect="1" noChangeArrowheads="1"/>
          </p:cNvPicPr>
          <p:nvPr/>
        </p:nvPicPr>
        <p:blipFill>
          <a:blip r:embed="rId3" cstate="print"/>
          <a:srcRect/>
          <a:stretch>
            <a:fillRect/>
          </a:stretch>
        </p:blipFill>
        <p:spPr bwMode="auto">
          <a:xfrm>
            <a:off x="2339752" y="2780928"/>
            <a:ext cx="1512168" cy="1134126"/>
          </a:xfrm>
          <a:prstGeom prst="rect">
            <a:avLst/>
          </a:prstGeom>
          <a:noFill/>
        </p:spPr>
      </p:pic>
      <p:pic>
        <p:nvPicPr>
          <p:cNvPr id="46084" name="Picture 4" descr="http://www.bilgimasasi.com/wp-content/uploads/nas%C4%B1l-yeminli-mali-m%C3%BC%C5%9Favir-olunur.gif"/>
          <p:cNvPicPr>
            <a:picLocks noChangeAspect="1" noChangeArrowheads="1"/>
          </p:cNvPicPr>
          <p:nvPr/>
        </p:nvPicPr>
        <p:blipFill>
          <a:blip r:embed="rId4" cstate="print"/>
          <a:srcRect/>
          <a:stretch>
            <a:fillRect/>
          </a:stretch>
        </p:blipFill>
        <p:spPr bwMode="auto">
          <a:xfrm>
            <a:off x="395535" y="2815986"/>
            <a:ext cx="1586826" cy="1045062"/>
          </a:xfrm>
          <a:prstGeom prst="rect">
            <a:avLst/>
          </a:prstGeom>
          <a:noFill/>
        </p:spPr>
      </p:pic>
      <p:pic>
        <p:nvPicPr>
          <p:cNvPr id="46086" name="Picture 6" descr="http://img.haberler.com/haber/400/yargi-reformu-uluslararasi-bir-platformda-ele-3494400_6927_o.jpg"/>
          <p:cNvPicPr>
            <a:picLocks noChangeAspect="1" noChangeArrowheads="1"/>
          </p:cNvPicPr>
          <p:nvPr/>
        </p:nvPicPr>
        <p:blipFill>
          <a:blip r:embed="rId5" cstate="print"/>
          <a:srcRect/>
          <a:stretch>
            <a:fillRect/>
          </a:stretch>
        </p:blipFill>
        <p:spPr bwMode="auto">
          <a:xfrm>
            <a:off x="7596336" y="2780928"/>
            <a:ext cx="1152128" cy="1152128"/>
          </a:xfrm>
          <a:prstGeom prst="rect">
            <a:avLst/>
          </a:prstGeom>
          <a:noFill/>
        </p:spPr>
      </p:pic>
      <p:graphicFrame>
        <p:nvGraphicFramePr>
          <p:cNvPr id="18" name="17 Tablo"/>
          <p:cNvGraphicFramePr>
            <a:graphicFrameLocks noGrp="1"/>
          </p:cNvGraphicFramePr>
          <p:nvPr>
            <p:extLst>
              <p:ext uri="{D42A27DB-BD31-4B8C-83A1-F6EECF244321}">
                <p14:modId xmlns:p14="http://schemas.microsoft.com/office/powerpoint/2010/main" val="2596880294"/>
              </p:ext>
            </p:extLst>
          </p:nvPr>
        </p:nvGraphicFramePr>
        <p:xfrm>
          <a:off x="395536" y="1471280"/>
          <a:ext cx="8352930" cy="1107336"/>
        </p:xfrm>
        <a:graphic>
          <a:graphicData uri="http://schemas.openxmlformats.org/drawingml/2006/table">
            <a:tbl>
              <a:tblPr firstRow="1" bandRow="1">
                <a:tableStyleId>{5C22544A-7EE6-4342-B048-85BDC9FD1C3A}</a:tableStyleId>
              </a:tblPr>
              <a:tblGrid>
                <a:gridCol w="2784310">
                  <a:extLst>
                    <a:ext uri="{9D8B030D-6E8A-4147-A177-3AD203B41FA5}">
                      <a16:colId xmlns:a16="http://schemas.microsoft.com/office/drawing/2014/main" val="20000"/>
                    </a:ext>
                  </a:extLst>
                </a:gridCol>
                <a:gridCol w="2784310">
                  <a:extLst>
                    <a:ext uri="{9D8B030D-6E8A-4147-A177-3AD203B41FA5}">
                      <a16:colId xmlns:a16="http://schemas.microsoft.com/office/drawing/2014/main" val="20001"/>
                    </a:ext>
                  </a:extLst>
                </a:gridCol>
                <a:gridCol w="2784310">
                  <a:extLst>
                    <a:ext uri="{9D8B030D-6E8A-4147-A177-3AD203B41FA5}">
                      <a16:colId xmlns:a16="http://schemas.microsoft.com/office/drawing/2014/main" val="20002"/>
                    </a:ext>
                  </a:extLst>
                </a:gridCol>
              </a:tblGrid>
              <a:tr h="375816">
                <a:tc gridSpan="3">
                  <a:txBody>
                    <a:bodyPr/>
                    <a:lstStyle/>
                    <a:p>
                      <a:pPr algn="ctr"/>
                      <a:r>
                        <a:rPr lang="tr-TR" dirty="0" smtClean="0">
                          <a:latin typeface="Calibri" panose="020F0502020204030204" pitchFamily="34" charset="0"/>
                          <a:cs typeface="Calibri" panose="020F0502020204030204" pitchFamily="34" charset="0"/>
                        </a:rPr>
                        <a:t>Denetim</a:t>
                      </a:r>
                      <a:endParaRPr lang="tr-TR" dirty="0">
                        <a:latin typeface="Calibri" panose="020F0502020204030204" pitchFamily="34" charset="0"/>
                        <a:cs typeface="Calibri" panose="020F0502020204030204" pitchFamily="34" charset="0"/>
                      </a:endParaRPr>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607076">
                <a:tc>
                  <a:txBody>
                    <a:bodyPr/>
                    <a:lstStyle/>
                    <a:p>
                      <a:r>
                        <a:rPr lang="tr-TR" sz="1400" dirty="0" smtClean="0">
                          <a:latin typeface="Calibri" panose="020F0502020204030204" pitchFamily="34" charset="0"/>
                          <a:cs typeface="Calibri" panose="020F0502020204030204" pitchFamily="34" charset="0"/>
                        </a:rPr>
                        <a:t>Dış</a:t>
                      </a:r>
                      <a:r>
                        <a:rPr lang="tr-TR" sz="1400" baseline="0" dirty="0" smtClean="0">
                          <a:latin typeface="Calibri" panose="020F0502020204030204" pitchFamily="34" charset="0"/>
                          <a:cs typeface="Calibri" panose="020F0502020204030204" pitchFamily="34" charset="0"/>
                        </a:rPr>
                        <a:t> Denetim</a:t>
                      </a:r>
                    </a:p>
                    <a:p>
                      <a:r>
                        <a:rPr lang="tr-TR" sz="1400" baseline="0" dirty="0" smtClean="0">
                          <a:latin typeface="Calibri" panose="020F0502020204030204" pitchFamily="34" charset="0"/>
                          <a:cs typeface="Calibri" panose="020F0502020204030204" pitchFamily="34" charset="0"/>
                        </a:rPr>
                        <a:t>(Harcama Teyidi Raporu)</a:t>
                      </a:r>
                      <a:endParaRPr lang="tr-TR" sz="1400" dirty="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Sayıştay</a:t>
                      </a:r>
                      <a:endParaRPr lang="tr-TR" sz="1400" baseline="0" dirty="0" smtClean="0">
                        <a:latin typeface="Calibri" panose="020F0502020204030204" pitchFamily="34" charset="0"/>
                        <a:cs typeface="Calibri" panose="020F0502020204030204" pitchFamily="34" charset="0"/>
                      </a:endParaRPr>
                    </a:p>
                    <a:p>
                      <a:r>
                        <a:rPr lang="tr-TR" sz="1400" baseline="0" dirty="0" smtClean="0">
                          <a:latin typeface="Calibri" panose="020F0502020204030204" pitchFamily="34" charset="0"/>
                          <a:cs typeface="Calibri" panose="020F0502020204030204" pitchFamily="34" charset="0"/>
                        </a:rPr>
                        <a:t>İç İşleri Bakanlığı</a:t>
                      </a:r>
                    </a:p>
                    <a:p>
                      <a:r>
                        <a:rPr lang="tr-TR" sz="1400" baseline="0" dirty="0" smtClean="0">
                          <a:latin typeface="Calibri" panose="020F0502020204030204" pitchFamily="34" charset="0"/>
                          <a:cs typeface="Calibri" panose="020F0502020204030204" pitchFamily="34" charset="0"/>
                        </a:rPr>
                        <a:t>(Düzenli Denetimler)</a:t>
                      </a:r>
                      <a:endParaRPr lang="tr-TR" sz="1400" dirty="0" smtClean="0">
                        <a:latin typeface="Calibri" panose="020F0502020204030204" pitchFamily="34" charset="0"/>
                        <a:cs typeface="Calibri" panose="020F0502020204030204" pitchFamily="34" charset="0"/>
                      </a:endParaRPr>
                    </a:p>
                  </a:txBody>
                  <a:tcPr/>
                </a:tc>
                <a:tc>
                  <a:txBody>
                    <a:bodyPr/>
                    <a:lstStyle/>
                    <a:p>
                      <a:r>
                        <a:rPr lang="tr-TR" sz="1400" dirty="0" smtClean="0">
                          <a:latin typeface="Calibri" panose="020F0502020204030204" pitchFamily="34" charset="0"/>
                          <a:cs typeface="Calibri" panose="020F0502020204030204" pitchFamily="34" charset="0"/>
                        </a:rPr>
                        <a:t>Bölge</a:t>
                      </a:r>
                      <a:r>
                        <a:rPr lang="tr-TR" sz="1400" baseline="0" dirty="0" smtClean="0">
                          <a:latin typeface="Calibri" panose="020F0502020204030204" pitchFamily="34" charset="0"/>
                          <a:cs typeface="Calibri" panose="020F0502020204030204" pitchFamily="34" charset="0"/>
                        </a:rPr>
                        <a:t> Mahkemeleri </a:t>
                      </a:r>
                    </a:p>
                    <a:p>
                      <a:r>
                        <a:rPr lang="tr-TR" sz="1400" baseline="0" dirty="0" smtClean="0">
                          <a:latin typeface="Calibri" panose="020F0502020204030204" pitchFamily="34" charset="0"/>
                          <a:cs typeface="Calibri" panose="020F0502020204030204" pitchFamily="34" charset="0"/>
                        </a:rPr>
                        <a:t>(Usulsüzlükler)</a:t>
                      </a:r>
                      <a:endParaRPr lang="tr-TR" sz="1400" dirty="0" smtClean="0">
                        <a:latin typeface="Calibri" panose="020F0502020204030204" pitchFamily="34" charset="0"/>
                        <a:cs typeface="Calibri" panose="020F0502020204030204" pitchFamily="34" charset="0"/>
                      </a:endParaRPr>
                    </a:p>
                    <a:p>
                      <a:endParaRPr lang="tr-TR"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bl>
          </a:graphicData>
        </a:graphic>
      </p:graphicFrame>
      <p:pic>
        <p:nvPicPr>
          <p:cNvPr id="46088" name="Picture 8" descr="http://www.trakyaabigem.org/abigem-trakya/images/trakyakalkinmaajansi.jpg"/>
          <p:cNvPicPr>
            <a:picLocks noChangeAspect="1" noChangeArrowheads="1"/>
          </p:cNvPicPr>
          <p:nvPr/>
        </p:nvPicPr>
        <p:blipFill>
          <a:blip r:embed="rId6" cstate="print"/>
          <a:srcRect/>
          <a:stretch>
            <a:fillRect/>
          </a:stretch>
        </p:blipFill>
        <p:spPr bwMode="auto">
          <a:xfrm>
            <a:off x="5724128" y="2780928"/>
            <a:ext cx="1627274" cy="1152128"/>
          </a:xfrm>
          <a:prstGeom prst="rect">
            <a:avLst/>
          </a:prstGeom>
          <a:noFill/>
        </p:spPr>
      </p:pic>
      <p:pic>
        <p:nvPicPr>
          <p:cNvPr id="1026" name="Picture 2" descr="iÃ§ iÅleri bakanlÄ±ÄÄ± ile ilgili gÃ¶rsel sonucu"/>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29962" y="2726922"/>
            <a:ext cx="1134126" cy="11341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2" name="İçerik Yer Tutucusu 1"/>
          <p:cNvSpPr>
            <a:spLocks noGrp="1"/>
          </p:cNvSpPr>
          <p:nvPr>
            <p:ph idx="1"/>
          </p:nvPr>
        </p:nvSpPr>
        <p:spPr/>
        <p:txBody>
          <a:bodyPr>
            <a:normAutofit/>
          </a:bodyPr>
          <a:lstStyle/>
          <a:p>
            <a:r>
              <a:rPr lang="tr-TR" sz="2400" dirty="0" smtClean="0">
                <a:latin typeface="Calibri" panose="020F0502020204030204" pitchFamily="34" charset="0"/>
                <a:cs typeface="Calibri" panose="020F0502020204030204" pitchFamily="34" charset="0"/>
              </a:rPr>
              <a:t>Her türlü iletişim yazılı yapılır.</a:t>
            </a:r>
          </a:p>
          <a:p>
            <a:r>
              <a:rPr lang="tr-TR" sz="2400" dirty="0" smtClean="0">
                <a:latin typeface="Calibri" panose="020F0502020204030204" pitchFamily="34" charset="0"/>
                <a:cs typeface="Calibri" panose="020F0502020204030204" pitchFamily="34" charset="0"/>
              </a:rPr>
              <a:t>Tüm yazışma ve tebligatlarda sözleşme numarası belirtilir.</a:t>
            </a:r>
          </a:p>
          <a:p>
            <a:r>
              <a:rPr lang="tr-TR" sz="2400" dirty="0" smtClean="0">
                <a:latin typeface="Calibri" panose="020F0502020204030204" pitchFamily="34" charset="0"/>
                <a:cs typeface="Calibri" panose="020F0502020204030204" pitchFamily="34" charset="0"/>
              </a:rPr>
              <a:t>Ajans, sözleşmede belirtilen adres ve e-posta adreslerini kullanır.</a:t>
            </a:r>
          </a:p>
          <a:p>
            <a:r>
              <a:rPr lang="tr-TR" sz="2400" b="1" dirty="0" smtClean="0">
                <a:latin typeface="Calibri" panose="020F0502020204030204" pitchFamily="34" charset="0"/>
                <a:cs typeface="Calibri" panose="020F0502020204030204" pitchFamily="34" charset="0"/>
              </a:rPr>
              <a:t>Yararlanıcı, e-posta ile kendisine yapılacak bildirimlerin tebligat usulüne uygun olarak kendisine tebliğ edildiğini kabul eder.</a:t>
            </a:r>
          </a:p>
          <a:p>
            <a:r>
              <a:rPr lang="tr-TR" sz="2400" dirty="0" smtClean="0">
                <a:latin typeface="Calibri" panose="020F0502020204030204" pitchFamily="34" charset="0"/>
                <a:cs typeface="Calibri" panose="020F0502020204030204" pitchFamily="34" charset="0"/>
              </a:rPr>
              <a:t>İletişim bilgileri değişikliği 10 gün içerisinde bildirilmelidir.</a:t>
            </a:r>
            <a:endParaRPr lang="tr-TR" sz="2400" dirty="0">
              <a:latin typeface="Calibri" panose="020F0502020204030204" pitchFamily="34" charset="0"/>
              <a:cs typeface="Calibri" panose="020F0502020204030204" pitchFamily="34" charset="0"/>
            </a:endParaRPr>
          </a:p>
        </p:txBody>
      </p:sp>
      <p:sp>
        <p:nvSpPr>
          <p:cNvPr id="3" name="Başlık 2"/>
          <p:cNvSpPr>
            <a:spLocks noGrp="1"/>
          </p:cNvSpPr>
          <p:nvPr>
            <p:ph type="title"/>
          </p:nvPr>
        </p:nvSpPr>
        <p:spPr>
          <a:xfrm>
            <a:off x="2771800" y="274638"/>
            <a:ext cx="5915000" cy="562074"/>
          </a:xfrm>
        </p:spPr>
        <p:txBody>
          <a:bodyPr>
            <a:noAutofit/>
          </a:bodyPr>
          <a:lstStyle/>
          <a:p>
            <a:pPr algn="r"/>
            <a:r>
              <a:rPr lang="tr-TR" sz="3200" dirty="0" smtClean="0">
                <a:latin typeface="Calibri" panose="020F0502020204030204" pitchFamily="34" charset="0"/>
                <a:cs typeface="Calibri" panose="020F0502020204030204" pitchFamily="34" charset="0"/>
              </a:rPr>
              <a:t>Tebligat (Özel Koşullar 6.1)</a:t>
            </a:r>
            <a:endParaRPr lang="tr-TR" sz="3200" dirty="0">
              <a:latin typeface="Calibri" panose="020F0502020204030204" pitchFamily="34" charset="0"/>
              <a:cs typeface="Calibri" panose="020F0502020204030204" pitchFamily="34" charset="0"/>
            </a:endParaRPr>
          </a:p>
        </p:txBody>
      </p:sp>
      <p:cxnSp>
        <p:nvCxnSpPr>
          <p:cNvPr id="6" name="Düz Ok Bağlayıcısı 5"/>
          <p:cNvCxnSpPr/>
          <p:nvPr/>
        </p:nvCxnSpPr>
        <p:spPr>
          <a:xfrm flipV="1">
            <a:off x="4202407" y="4797152"/>
            <a:ext cx="0" cy="792088"/>
          </a:xfrm>
          <a:prstGeom prst="straightConnector1">
            <a:avLst/>
          </a:prstGeom>
          <a:ln w="85725">
            <a:tailEnd type="arrow"/>
          </a:ln>
        </p:spPr>
        <p:style>
          <a:lnRef idx="1">
            <a:schemeClr val="accent1"/>
          </a:lnRef>
          <a:fillRef idx="0">
            <a:schemeClr val="accent1"/>
          </a:fillRef>
          <a:effectRef idx="0">
            <a:schemeClr val="accent1"/>
          </a:effectRef>
          <a:fontRef idx="minor">
            <a:schemeClr val="tx1"/>
          </a:fontRef>
        </p:style>
      </p:cxnSp>
      <p:sp>
        <p:nvSpPr>
          <p:cNvPr id="14" name="Metin kutusu 13"/>
          <p:cNvSpPr txBox="1"/>
          <p:nvPr/>
        </p:nvSpPr>
        <p:spPr>
          <a:xfrm>
            <a:off x="2987824" y="5605789"/>
            <a:ext cx="3456384" cy="584775"/>
          </a:xfrm>
          <a:prstGeom prst="rect">
            <a:avLst/>
          </a:prstGeom>
          <a:noFill/>
        </p:spPr>
        <p:txBody>
          <a:bodyPr wrap="square" rtlCol="0">
            <a:spAutoFit/>
          </a:bodyPr>
          <a:lstStyle/>
          <a:p>
            <a:r>
              <a:rPr lang="tr-TR" sz="1600" dirty="0" smtClean="0">
                <a:latin typeface="Calibri" panose="020F0502020204030204" pitchFamily="34" charset="0"/>
                <a:cs typeface="Calibri" panose="020F0502020204030204" pitchFamily="34" charset="0"/>
              </a:rPr>
              <a:t>Aksi halde süre ve hak kayıplarından yararlanıcı sorumludur</a:t>
            </a:r>
            <a:endParaRPr lang="tr-TR" sz="1600" dirty="0">
              <a:latin typeface="Calibri" panose="020F0502020204030204" pitchFamily="34" charset="0"/>
              <a:cs typeface="Calibri" panose="020F0502020204030204" pitchFamily="34" charset="0"/>
            </a:endParaRPr>
          </a:p>
        </p:txBody>
      </p:sp>
      <p:sp>
        <p:nvSpPr>
          <p:cNvPr id="15" name="6 Dikdörtgen"/>
          <p:cNvSpPr/>
          <p:nvPr/>
        </p:nvSpPr>
        <p:spPr>
          <a:xfrm>
            <a:off x="2411760" y="5113346"/>
            <a:ext cx="576064"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itchFamily="34" charset="0"/>
                <a:cs typeface="Calibri" pitchFamily="34" charset="0"/>
              </a:rPr>
              <a:t>!</a:t>
            </a:r>
            <a:endParaRPr lang="tr-TR"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795804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c.jpg"/>
          <p:cNvPicPr>
            <a:picLocks noChangeAspect="1"/>
          </p:cNvPicPr>
          <p:nvPr/>
        </p:nvPicPr>
        <p:blipFill>
          <a:blip r:embed="rId2" cstate="print"/>
          <a:srcRect/>
          <a:stretch>
            <a:fillRect/>
          </a:stretch>
        </p:blipFill>
        <p:spPr bwMode="auto">
          <a:xfrm>
            <a:off x="0" y="0"/>
            <a:ext cx="9180512" cy="6845300"/>
          </a:xfrm>
          <a:prstGeom prst="rect">
            <a:avLst/>
          </a:prstGeom>
          <a:noFill/>
          <a:ln w="9525">
            <a:noFill/>
            <a:miter lim="800000"/>
            <a:headEnd/>
            <a:tailEnd/>
          </a:ln>
        </p:spPr>
      </p:pic>
      <p:sp>
        <p:nvSpPr>
          <p:cNvPr id="3" name="Başlık 2"/>
          <p:cNvSpPr>
            <a:spLocks noGrp="1"/>
          </p:cNvSpPr>
          <p:nvPr>
            <p:ph type="title"/>
          </p:nvPr>
        </p:nvSpPr>
        <p:spPr>
          <a:xfrm>
            <a:off x="2915816" y="274638"/>
            <a:ext cx="5770984" cy="634082"/>
          </a:xfrm>
        </p:spPr>
        <p:txBody>
          <a:bodyPr>
            <a:normAutofit/>
          </a:bodyPr>
          <a:lstStyle/>
          <a:p>
            <a:pPr algn="r"/>
            <a:r>
              <a:rPr lang="tr-TR" sz="3200" dirty="0" smtClean="0">
                <a:latin typeface="Calibri" panose="020F0502020204030204" pitchFamily="34" charset="0"/>
                <a:cs typeface="Calibri" panose="020F0502020204030204" pitchFamily="34" charset="0"/>
              </a:rPr>
              <a:t>Teminat</a:t>
            </a:r>
            <a:endParaRPr lang="tr-TR" sz="3200" dirty="0">
              <a:latin typeface="Calibri" panose="020F0502020204030204" pitchFamily="34" charset="0"/>
              <a:cs typeface="Calibri" panose="020F050202020403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381192680"/>
              </p:ext>
            </p:extLst>
          </p:nvPr>
        </p:nvGraphicFramePr>
        <p:xfrm>
          <a:off x="1542256" y="2539856"/>
          <a:ext cx="6096000" cy="21132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139040">
                <a:tc gridSpan="2">
                  <a:txBody>
                    <a:bodyPr/>
                    <a:lstStyle/>
                    <a:p>
                      <a:pPr algn="r"/>
                      <a:r>
                        <a:rPr lang="tr-TR" dirty="0" smtClean="0">
                          <a:latin typeface="Calibri" panose="020F0502020204030204" pitchFamily="34" charset="0"/>
                          <a:cs typeface="Calibri" panose="020F0502020204030204" pitchFamily="34" charset="0"/>
                        </a:rPr>
                        <a:t>Teminat</a:t>
                      </a:r>
                    </a:p>
                  </a:txBody>
                  <a:tcPr/>
                </a:tc>
                <a:tc hMerge="1">
                  <a:txBody>
                    <a:bodyPr/>
                    <a:lstStyle/>
                    <a:p>
                      <a:endParaRPr lang="tr-TR" baseline="0" dirty="0" smtClean="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r h="139040">
                <a:tc>
                  <a:txBody>
                    <a:bodyPr/>
                    <a:lstStyle/>
                    <a:p>
                      <a:r>
                        <a:rPr lang="tr-TR" dirty="0" smtClean="0">
                          <a:latin typeface="Calibri" panose="020F0502020204030204" pitchFamily="34" charset="0"/>
                          <a:cs typeface="Calibri" panose="020F0502020204030204" pitchFamily="34" charset="0"/>
                        </a:rPr>
                        <a:t>Tutar</a:t>
                      </a:r>
                    </a:p>
                  </a:txBody>
                  <a:tcPr/>
                </a:tc>
                <a:tc>
                  <a:txBody>
                    <a:bodyPr/>
                    <a:lstStyle/>
                    <a:p>
                      <a:r>
                        <a:rPr lang="tr-TR" dirty="0" smtClean="0">
                          <a:latin typeface="Calibri" panose="020F0502020204030204" pitchFamily="34" charset="0"/>
                          <a:cs typeface="Calibri" panose="020F0502020204030204" pitchFamily="34" charset="0"/>
                        </a:rPr>
                        <a:t>Destek</a:t>
                      </a:r>
                      <a:r>
                        <a:rPr lang="tr-TR" baseline="0" dirty="0" smtClean="0">
                          <a:latin typeface="Calibri" panose="020F0502020204030204" pitchFamily="34" charset="0"/>
                          <a:cs typeface="Calibri" panose="020F0502020204030204" pitchFamily="34" charset="0"/>
                        </a:rPr>
                        <a:t> miktarı* %10</a:t>
                      </a:r>
                    </a:p>
                  </a:txBody>
                  <a:tcPr/>
                </a:tc>
                <a:extLst>
                  <a:ext uri="{0D108BD9-81ED-4DB2-BD59-A6C34878D82A}">
                    <a16:rowId xmlns:a16="http://schemas.microsoft.com/office/drawing/2014/main" val="10001"/>
                  </a:ext>
                </a:extLst>
              </a:tr>
              <a:tr h="370840">
                <a:tc>
                  <a:txBody>
                    <a:bodyPr/>
                    <a:lstStyle/>
                    <a:p>
                      <a:r>
                        <a:rPr lang="tr-TR" dirty="0" smtClean="0">
                          <a:latin typeface="Calibri" panose="020F0502020204030204" pitchFamily="34" charset="0"/>
                          <a:cs typeface="Calibri" panose="020F0502020204030204" pitchFamily="34" charset="0"/>
                        </a:rPr>
                        <a:t>Süre</a:t>
                      </a:r>
                      <a:endParaRPr lang="tr-TR" dirty="0">
                        <a:latin typeface="Calibri" panose="020F0502020204030204" pitchFamily="34" charset="0"/>
                        <a:cs typeface="Calibri" panose="020F0502020204030204" pitchFamily="34" charset="0"/>
                      </a:endParaRPr>
                    </a:p>
                  </a:txBody>
                  <a:tcPr/>
                </a:tc>
                <a:tc>
                  <a:txBody>
                    <a:bodyPr/>
                    <a:lstStyle/>
                    <a:p>
                      <a:r>
                        <a:rPr lang="tr-TR" dirty="0" smtClean="0">
                          <a:latin typeface="Calibri" panose="020F0502020204030204" pitchFamily="34" charset="0"/>
                          <a:cs typeface="Calibri" panose="020F0502020204030204" pitchFamily="34" charset="0"/>
                        </a:rPr>
                        <a:t>Proje süresi + 3</a:t>
                      </a:r>
                      <a:r>
                        <a:rPr lang="tr-TR" baseline="0"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ay</a:t>
                      </a:r>
                      <a:endParaRPr lang="tr-TR"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370840">
                <a:tc>
                  <a:txBody>
                    <a:bodyPr/>
                    <a:lstStyle/>
                    <a:p>
                      <a:r>
                        <a:rPr lang="tr-TR" dirty="0" smtClean="0">
                          <a:latin typeface="Calibri" panose="020F0502020204030204" pitchFamily="34" charset="0"/>
                          <a:cs typeface="Calibri" panose="020F0502020204030204" pitchFamily="34" charset="0"/>
                        </a:rPr>
                        <a:t>Yenileme/Uzatma</a:t>
                      </a:r>
                      <a:endParaRPr lang="tr-TR" dirty="0">
                        <a:latin typeface="Calibri" panose="020F0502020204030204" pitchFamily="34" charset="0"/>
                        <a:cs typeface="Calibri" panose="020F0502020204030204" pitchFamily="34" charset="0"/>
                      </a:endParaRPr>
                    </a:p>
                  </a:txBody>
                  <a:tcPr/>
                </a:tc>
                <a:tc>
                  <a:txBody>
                    <a:bodyPr/>
                    <a:lstStyle/>
                    <a:p>
                      <a:r>
                        <a:rPr lang="tr-TR" dirty="0" smtClean="0">
                          <a:latin typeface="Calibri" panose="020F0502020204030204" pitchFamily="34" charset="0"/>
                          <a:cs typeface="Calibri" panose="020F0502020204030204" pitchFamily="34" charset="0"/>
                        </a:rPr>
                        <a:t>Proje süresi uzatılırsa uzayan süre kadar</a:t>
                      </a:r>
                      <a:endParaRPr lang="tr-TR"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r h="370840">
                <a:tc>
                  <a:txBody>
                    <a:bodyPr/>
                    <a:lstStyle/>
                    <a:p>
                      <a:r>
                        <a:rPr lang="tr-TR" dirty="0" smtClean="0">
                          <a:latin typeface="Calibri" panose="020F0502020204030204" pitchFamily="34" charset="0"/>
                          <a:cs typeface="Calibri" panose="020F0502020204030204" pitchFamily="34" charset="0"/>
                        </a:rPr>
                        <a:t>Geri</a:t>
                      </a:r>
                      <a:r>
                        <a:rPr lang="tr-TR" baseline="0" dirty="0" smtClean="0">
                          <a:latin typeface="Calibri" panose="020F0502020204030204" pitchFamily="34" charset="0"/>
                          <a:cs typeface="Calibri" panose="020F0502020204030204" pitchFamily="34" charset="0"/>
                        </a:rPr>
                        <a:t> Verme</a:t>
                      </a:r>
                      <a:endParaRPr lang="tr-TR" dirty="0">
                        <a:latin typeface="Calibri" panose="020F0502020204030204" pitchFamily="34" charset="0"/>
                        <a:cs typeface="Calibri" panose="020F0502020204030204" pitchFamily="34" charset="0"/>
                      </a:endParaRPr>
                    </a:p>
                  </a:txBody>
                  <a:tcPr/>
                </a:tc>
                <a:tc>
                  <a:txBody>
                    <a:bodyPr/>
                    <a:lstStyle/>
                    <a:p>
                      <a:r>
                        <a:rPr lang="tr-TR" dirty="0" smtClean="0">
                          <a:latin typeface="Calibri" panose="020F0502020204030204" pitchFamily="34" charset="0"/>
                          <a:cs typeface="Calibri" panose="020F0502020204030204" pitchFamily="34" charset="0"/>
                        </a:rPr>
                        <a:t>PSDR tesliminden sonra</a:t>
                      </a:r>
                      <a:endParaRPr lang="tr-TR"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57094278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URRENTXMLFİLE" val="C:\Users\etas\AppData\Local\Microsoft\Windows\Temporary Internet Files\Content.Outlook\CNBFG3OU\2012 02 20 PYB Faaliyetleri (MYY Sunumu).xml"/>
  <p:tag name="XMLFİLE" val="C:\Users\etas\AppData\Local\Microsoft\Windows\Temporary Internet Files\Content.Outlook\CNBFG3OU\2012 02 20 PYB Faaliyetleri (MYY Sunumu).xml"/>
  <p:tag name="PPTXFİLE" val="C:\Users\etas\AppData\Local\Microsoft\Windows\Temporary Internet Files\Content.Outlook\CNBFG3OU\2012 02 20 PYB Faaliyetleri (MYY Sunumu).pptx"/>
  <p:tag name="CUMFİLE" val="C:\Users\etas\AppData\Local\Microsoft\Windows\Temporary Internet Files\Content.Outlook\CNBFG3OU\2012 02 20 PYB Faaliyetleri (MYY Sunumu).cul"/>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13491</TotalTime>
  <Words>2163</Words>
  <Application>Microsoft Office PowerPoint</Application>
  <PresentationFormat>Ekran Gösterisi (4:3)</PresentationFormat>
  <Paragraphs>392</Paragraphs>
  <Slides>28</Slides>
  <Notes>6</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28</vt:i4>
      </vt:variant>
    </vt:vector>
  </HeadingPairs>
  <TitlesOfParts>
    <vt:vector size="37" baseType="lpstr">
      <vt:lpstr>Arial</vt:lpstr>
      <vt:lpstr>Calibri</vt:lpstr>
      <vt:lpstr>Lucida Sans Unicode</vt:lpstr>
      <vt:lpstr>Times New Roman</vt:lpstr>
      <vt:lpstr>Verdana</vt:lpstr>
      <vt:lpstr>Wingdings</vt:lpstr>
      <vt:lpstr>Wingdings 2</vt:lpstr>
      <vt:lpstr>Wingdings 3</vt:lpstr>
      <vt:lpstr>Kalabalık</vt:lpstr>
      <vt:lpstr>«</vt:lpstr>
      <vt:lpstr>PowerPoint Sunusu</vt:lpstr>
      <vt:lpstr>irl</vt:lpstr>
      <vt:lpstr>irl</vt:lpstr>
      <vt:lpstr>irl</vt:lpstr>
      <vt:lpstr>irl</vt:lpstr>
      <vt:lpstr>PowerPoint Sunusu</vt:lpstr>
      <vt:lpstr>Tebligat (Özel Koşullar 6.1)</vt:lpstr>
      <vt:lpstr>Teminat</vt:lpstr>
      <vt:lpstr>Alt Yüklenicilerle İlişkiler </vt:lpstr>
      <vt:lpstr>PowerPoint Sunusu</vt:lpstr>
      <vt:lpstr>PowerPoint Sunusu</vt:lpstr>
      <vt:lpstr>Fizibilite Destek Süreci- Önemli Tarihler</vt:lpstr>
      <vt:lpstr>irl</vt:lpstr>
      <vt:lpstr>PowerPoint Sunusu</vt:lpstr>
      <vt:lpstr>PowerPoint Sunusu</vt:lpstr>
      <vt:lpstr>PowerPoint Sunusu</vt:lpstr>
      <vt:lpstr>PowerPoint Sunusu</vt:lpstr>
      <vt:lpstr>Cezai Müeyyideler</vt:lpstr>
      <vt:lpstr>Çıkar İlişkisi</vt:lpstr>
      <vt:lpstr>Çifte Finansman</vt:lpstr>
      <vt:lpstr>Bilgi Paylaşımı</vt:lpstr>
      <vt:lpstr>Bilgi Paylaşımı</vt:lpstr>
      <vt:lpstr>Telif Hakkı Sözleşmesi</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etas</dc:creator>
  <cp:lastModifiedBy>Salim Çavuş</cp:lastModifiedBy>
  <cp:revision>1171</cp:revision>
  <dcterms:created xsi:type="dcterms:W3CDTF">2011-08-23T05:37:26Z</dcterms:created>
  <dcterms:modified xsi:type="dcterms:W3CDTF">2018-08-03T18:01:56Z</dcterms:modified>
</cp:coreProperties>
</file>